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Pretendard Regular"/>
      <p:regular r:id="rId18"/>
    </p:embeddedFont>
    <p:embeddedFont>
      <p:font typeface="Pretendard SemiBold"/>
      <p:bold r:id="rId19"/>
    </p:embeddedFont>
    <p:embeddedFont>
      <p:font typeface="Pretendard Bold"/>
      <p:bold r:id="rId20"/>
    </p:embeddedFont>
    <p:embeddedFont>
      <p:font typeface="Be Vietnam Pro SemiBold"/>
      <p:bold r:id="rId21"/>
    </p:embeddedFont>
    <p:embeddedFont>
      <p:font typeface="Pretendard ExtraBold"/>
      <p:bold r:id="rId22"/>
    </p:embeddedFont>
    <p:embeddedFont>
      <p:font typeface="Pretendard Light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.fntdata" Type="http://schemas.openxmlformats.org/officeDocument/2006/relationships/font"/><Relationship Id="rId19" Target="fonts/font2.fntdata" Type="http://schemas.openxmlformats.org/officeDocument/2006/relationships/font"/><Relationship Id="rId2" Target="presProps.xml" Type="http://schemas.openxmlformats.org/officeDocument/2006/relationships/presProps"/><Relationship Id="rId20" Target="fonts/font3.fntdata" Type="http://schemas.openxmlformats.org/officeDocument/2006/relationships/font"/><Relationship Id="rId21" Target="fonts/font4.fntdata" Type="http://schemas.openxmlformats.org/officeDocument/2006/relationships/font"/><Relationship Id="rId22" Target="fonts/font5.fntdata" Type="http://schemas.openxmlformats.org/officeDocument/2006/relationships/font"/><Relationship Id="rId23" Target="fonts/font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43.png" Type="http://schemas.openxmlformats.org/officeDocument/2006/relationships/image"/><Relationship Id="rId12" Target="../media/image44.png" Type="http://schemas.openxmlformats.org/officeDocument/2006/relationships/image"/><Relationship Id="rId13" Target="../media/image45.png" Type="http://schemas.openxmlformats.org/officeDocument/2006/relationships/image"/><Relationship Id="rId14" Target="../media/image25.png" Type="http://schemas.openxmlformats.org/officeDocument/2006/relationships/image"/><Relationship Id="rId15" Target="../media/image26.png" Type="http://schemas.openxmlformats.org/officeDocument/2006/relationships/image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20.png" Type="http://schemas.openxmlformats.org/officeDocument/2006/relationships/image"/><Relationship Id="rId6" Target="../media/image18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7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Relationship Id="rId7" Target="../media/image29.png" Type="http://schemas.openxmlformats.org/officeDocument/2006/relationships/image"/><Relationship Id="rId8" Target="../media/image3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7429500"/>
            <a:ext cx="18288000" cy="285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2040000">
            <a:off x="6819900" y="9220200"/>
            <a:ext cx="977900" cy="254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2040000">
            <a:off x="9258300" y="9220200"/>
            <a:ext cx="977900" cy="25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2040000">
            <a:off x="8039100" y="9220200"/>
            <a:ext cx="9779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2040000">
            <a:off x="10477500" y="9220200"/>
            <a:ext cx="977900" cy="25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273800" y="8458200"/>
            <a:ext cx="850900" cy="863600"/>
          </a:xfrm>
          <a:prstGeom prst="rect">
            <a:avLst/>
          </a:prstGeom>
          <a:effectLst>
            <a:outerShdw dir="5400000" dist="0" blurRad="54891">
              <a:srgbClr val="000000">
                <a:alpha val="10000"/>
              </a:srgbClr>
            </a:outerShdw>
          </a:effectLst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931400" y="9144000"/>
            <a:ext cx="850900" cy="863600"/>
          </a:xfrm>
          <a:prstGeom prst="rect">
            <a:avLst/>
          </a:prstGeom>
          <a:effectLst>
            <a:outerShdw dir="5400000" dist="0" blurRad="54891">
              <a:srgbClr val="000000">
                <a:alpha val="10000"/>
              </a:srgbClr>
            </a:outerShdw>
          </a:effectLst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150600" y="8458200"/>
            <a:ext cx="850900" cy="863600"/>
          </a:xfrm>
          <a:prstGeom prst="rect">
            <a:avLst/>
          </a:prstGeom>
          <a:effectLst>
            <a:outerShdw dir="5400000" dist="0" blurRad="54891">
              <a:srgbClr val="000000">
                <a:alpha val="10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493000" y="9131300"/>
            <a:ext cx="850900" cy="863600"/>
          </a:xfrm>
          <a:prstGeom prst="rect">
            <a:avLst/>
          </a:prstGeom>
          <a:effectLst>
            <a:outerShdw dir="5400000" dist="0" blurRad="54891">
              <a:srgbClr val="000000">
                <a:alpha val="10000"/>
              </a:srgbClr>
            </a:outerShdw>
          </a:effectLst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712200" y="8458200"/>
            <a:ext cx="850900" cy="863600"/>
          </a:xfrm>
          <a:prstGeom prst="rect">
            <a:avLst/>
          </a:prstGeom>
          <a:effectLst>
            <a:outerShdw dir="5400000" dist="0" blurRad="54891">
              <a:srgbClr val="000000">
                <a:alpha val="10000"/>
              </a:srgbClr>
            </a:outerShdw>
          </a:effectLst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451600" y="8636000"/>
            <a:ext cx="495300" cy="520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160000" y="9296400"/>
            <a:ext cx="393700" cy="533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928100" y="8636000"/>
            <a:ext cx="508000" cy="482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353800" y="8623300"/>
            <a:ext cx="444500" cy="5334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7708900" y="9296400"/>
            <a:ext cx="431800" cy="520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7962900" y="5016500"/>
            <a:ext cx="2743200" cy="335280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2108200" y="4597400"/>
            <a:ext cx="140716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000" b="false" i="false" u="none" strike="noStrike" spc="-100">
                <a:solidFill>
                  <a:srgbClr val="FFFFFF"/>
                </a:solidFill>
                <a:ea typeface="Pretendard Regular"/>
              </a:rPr>
              <a:t>남극의</a:t>
            </a:r>
            <a:r>
              <a:rPr lang="en-US" sz="3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100">
                <a:solidFill>
                  <a:srgbClr val="FFFFFF"/>
                </a:solidFill>
                <a:ea typeface="Pretendard Regular"/>
              </a:rPr>
              <a:t>친구들을</a:t>
            </a:r>
            <a:r>
              <a:rPr lang="en-US" sz="3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100">
                <a:solidFill>
                  <a:srgbClr val="FFFFFF"/>
                </a:solidFill>
                <a:ea typeface="Pretendard Regular"/>
              </a:rPr>
              <a:t>위한</a:t>
            </a:r>
            <a:r>
              <a:rPr lang="en-US" sz="3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100">
                <a:solidFill>
                  <a:srgbClr val="FFFFFF"/>
                </a:solidFill>
                <a:ea typeface="Pretendard Regular"/>
              </a:rPr>
              <a:t>환경수업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58900" y="2324100"/>
            <a:ext cx="15570200" cy="1778000"/>
          </a:xfrm>
          <a:prstGeom prst="rect">
            <a:avLst/>
          </a:prstGeom>
          <a:effectLst>
            <a:outerShdw dir="5400000" dist="63500" blurRad="222249">
              <a:srgbClr val="000000">
                <a:alpha val="5000"/>
              </a:srgbClr>
            </a:outerShdw>
          </a:effectLst>
        </p:spPr>
        <p:txBody>
          <a:bodyPr anchor="b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0000" b="false" i="false" u="none" strike="noStrike" spc="-500">
                <a:solidFill>
                  <a:srgbClr val="FFFFFF"/>
                </a:solidFill>
                <a:ea typeface="Pretendard SemiBold"/>
              </a:rPr>
              <a:t>황제펭귄을</a:t>
            </a:r>
            <a:r>
              <a:rPr lang="en-US" sz="10000" b="false" i="false" u="none" strike="noStrike" spc="-500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sz="10000" b="false" i="false" u="none" strike="noStrike" spc="-500">
                <a:solidFill>
                  <a:srgbClr val="FFFFFF"/>
                </a:solidFill>
                <a:ea typeface="Pretendard SemiBold"/>
              </a:rPr>
              <a:t>지켜요</a:t>
            </a:r>
            <a:r>
              <a:rPr lang="en-US" sz="10000" b="false" i="false" u="none" strike="noStrike" spc="-500">
                <a:solidFill>
                  <a:srgbClr val="FFFFFF"/>
                </a:solidFill>
                <a:latin typeface="Pretendard SemiBold"/>
              </a:rPr>
              <a:t>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51435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627600" y="0"/>
            <a:ext cx="6731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698500" y="3606800"/>
            <a:ext cx="381000" cy="12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685800" y="2095500"/>
            <a:ext cx="4140200" cy="8890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우리의</a:t>
            </a:r>
            <a:r>
              <a:rPr lang="en-US" sz="5000" b="false" i="false" u="none" strike="noStrike" spc="-100">
                <a:solidFill>
                  <a:srgbClr val="FFFF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약속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98500" y="4102100"/>
            <a:ext cx="40513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우리가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실천할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있는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일들을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정리해봤어요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중에서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여러분이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있는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일을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골라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꼭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실천해보세요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작은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노력이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모여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큰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변화를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만들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있어요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!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0">
            <a:off x="9144000" y="1244600"/>
            <a:ext cx="7721600" cy="1803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905500" y="1244600"/>
            <a:ext cx="3416300" cy="18034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6159500" y="1905000"/>
            <a:ext cx="2921000" cy="469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600" b="false" i="false" u="none" strike="noStrike" spc="-100">
                <a:solidFill>
                  <a:srgbClr val="FFFFFF"/>
                </a:solidFill>
                <a:ea typeface="Pretendard Bold"/>
              </a:rPr>
              <a:t>에너지</a:t>
            </a:r>
            <a:r>
              <a:rPr lang="en-US" sz="2600" b="false" i="false" u="none" strike="noStrike" spc="-100">
                <a:solidFill>
                  <a:srgbClr val="FFFFFF"/>
                </a:solidFill>
                <a:latin typeface="Pretendard Bold"/>
              </a:rPr>
              <a:t> </a:t>
            </a:r>
            <a:r>
              <a:rPr lang="ko-KR" sz="2600" b="false" i="false" u="none" strike="noStrike" spc="-100">
                <a:solidFill>
                  <a:srgbClr val="FFFFFF"/>
                </a:solidFill>
                <a:ea typeface="Pretendard Bold"/>
              </a:rPr>
              <a:t>절약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99600" y="1498600"/>
            <a:ext cx="7226300" cy="1282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사용하지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않는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전자기기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끄기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냉난방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온도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조절하기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대중교통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이용하기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0">
            <a:off x="9156700" y="3238500"/>
            <a:ext cx="7721600" cy="1803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918200" y="3238500"/>
            <a:ext cx="3416300" cy="18034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6172200" y="3898900"/>
            <a:ext cx="2921000" cy="469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600" b="false" i="false" u="none" strike="noStrike" spc="-100">
                <a:solidFill>
                  <a:srgbClr val="FFFFFF"/>
                </a:solidFill>
                <a:ea typeface="Pretendard Bold"/>
              </a:rPr>
              <a:t>쓰레기</a:t>
            </a:r>
            <a:r>
              <a:rPr lang="en-US" sz="2600" b="false" i="false" u="none" strike="noStrike" spc="-100">
                <a:solidFill>
                  <a:srgbClr val="FFFFFF"/>
                </a:solidFill>
                <a:latin typeface="Pretendard Bold"/>
              </a:rPr>
              <a:t> </a:t>
            </a:r>
            <a:r>
              <a:rPr lang="ko-KR" sz="2600" b="false" i="false" u="none" strike="noStrike" spc="-100">
                <a:solidFill>
                  <a:srgbClr val="FFFFFF"/>
                </a:solidFill>
                <a:ea typeface="Pretendard Bold"/>
              </a:rPr>
              <a:t>줄이기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512300" y="3492500"/>
            <a:ext cx="7226300" cy="1282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일회용품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사용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줄이기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분리수거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잘하기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장바구니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사용하기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0">
            <a:off x="9144000" y="5245100"/>
            <a:ext cx="7721600" cy="18034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905500" y="5245100"/>
            <a:ext cx="3416300" cy="18034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6159500" y="5892800"/>
            <a:ext cx="2921000" cy="469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600" b="false" i="false" u="none" strike="noStrike" spc="-100">
                <a:solidFill>
                  <a:srgbClr val="FFFFFF"/>
                </a:solidFill>
                <a:ea typeface="Pretendard Bold"/>
              </a:rPr>
              <a:t>환경</a:t>
            </a:r>
            <a:r>
              <a:rPr lang="en-US" sz="2600" b="false" i="false" u="none" strike="noStrike" spc="-100">
                <a:solidFill>
                  <a:srgbClr val="FFFFFF"/>
                </a:solidFill>
                <a:latin typeface="Pretendard Bold"/>
              </a:rPr>
              <a:t> </a:t>
            </a:r>
            <a:r>
              <a:rPr lang="ko-KR" sz="2600" b="false" i="false" u="none" strike="noStrike" spc="-100">
                <a:solidFill>
                  <a:srgbClr val="FFFFFF"/>
                </a:solidFill>
                <a:ea typeface="Pretendard Bold"/>
              </a:rPr>
              <a:t>캠페인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499600" y="5486400"/>
            <a:ext cx="7226300" cy="1282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학교에서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환경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동아리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활동하기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환경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관련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봉사활동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참여하기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친구들에게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환경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보호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알리기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0">
            <a:off x="9156700" y="7239000"/>
            <a:ext cx="7721600" cy="1803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918200" y="7239000"/>
            <a:ext cx="3416300" cy="1803400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6172200" y="7899400"/>
            <a:ext cx="2921000" cy="469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600" b="false" i="false" u="none" strike="noStrike" spc="-100">
                <a:solidFill>
                  <a:srgbClr val="FFFFFF"/>
                </a:solidFill>
                <a:ea typeface="Pretendard Bold"/>
              </a:rPr>
              <a:t>바다</a:t>
            </a:r>
            <a:r>
              <a:rPr lang="en-US" sz="2600" b="false" i="false" u="none" strike="noStrike" spc="-100">
                <a:solidFill>
                  <a:srgbClr val="FFFFFF"/>
                </a:solidFill>
                <a:latin typeface="Pretendard Bold"/>
              </a:rPr>
              <a:t> </a:t>
            </a:r>
            <a:r>
              <a:rPr lang="ko-KR" sz="2600" b="false" i="false" u="none" strike="noStrike" spc="-100">
                <a:solidFill>
                  <a:srgbClr val="FFFFFF"/>
                </a:solidFill>
                <a:ea typeface="Pretendard Bold"/>
              </a:rPr>
              <a:t>지키기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512300" y="7480300"/>
            <a:ext cx="7226300" cy="1282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해변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쓰레기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줍기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플라스틱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사용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줄이기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해양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생물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보호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활동</a:t>
            </a:r>
            <a:r>
              <a:rPr lang="en-US" sz="2200" b="false" i="false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>
                <a:solidFill>
                  <a:srgbClr val="000000"/>
                </a:solidFill>
                <a:ea typeface="Pretendard Regular"/>
              </a:rPr>
              <a:t>참여하기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51435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627600" y="0"/>
            <a:ext cx="6731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698500" y="3606800"/>
            <a:ext cx="381000" cy="12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685800" y="1333500"/>
            <a:ext cx="4140200" cy="16510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황제펭귄</a:t>
            </a:r>
            <a:r>
              <a:rPr lang="en-US" sz="5000" b="false" i="false" u="none" strike="noStrike" spc="-100">
                <a:solidFill>
                  <a:srgbClr val="FFFF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보호</a:t>
            </a:r>
            <a:r>
              <a:rPr lang="en-US" sz="5000" b="false" i="false" u="none" strike="noStrike" spc="-100">
                <a:solidFill>
                  <a:srgbClr val="FFFF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활동</a:t>
            </a:r>
            <a:r>
              <a:rPr lang="en-US" sz="5000" b="false" i="false" u="none" strike="noStrike" spc="-100">
                <a:solidFill>
                  <a:srgbClr val="FFFF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사례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98500" y="4102100"/>
            <a:ext cx="4051300" cy="2489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황제펭귄은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기후변화로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인해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심각한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위협을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받고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있습니다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이에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세계가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협력하여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다양한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보호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활동을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펼치고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있습니다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이러한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노력들은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황제펭귄뿐만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아니라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남극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생태계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전체를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보호하는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데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중요한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역할을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합니다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</a:t>
            </a:r>
          </a:p>
        </p:txBody>
      </p:sp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756400" y="3225800"/>
            <a:ext cx="774700" cy="673100"/>
          </a:xfrm>
          <a:prstGeom prst="rect">
            <a:avLst/>
          </a:prstGeom>
          <a:effectLst>
            <a:outerShdw dir="16200000" dist="0" blurRad="16796">
              <a:srgbClr val="9E9E9E">
                <a:alpha val="20000"/>
              </a:srgbClr>
            </a:outerShdw>
          </a:effectLst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575800" y="3225800"/>
            <a:ext cx="774700" cy="673100"/>
          </a:xfrm>
          <a:prstGeom prst="rect">
            <a:avLst/>
          </a:prstGeom>
          <a:effectLst>
            <a:outerShdw dir="16200000" dist="0" blurRad="16796">
              <a:srgbClr val="9E9E9E">
                <a:alpha val="20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2407900" y="3225800"/>
            <a:ext cx="774700" cy="673100"/>
          </a:xfrm>
          <a:prstGeom prst="rect">
            <a:avLst/>
          </a:prstGeom>
          <a:effectLst>
            <a:outerShdw dir="16200000" dist="0" blurRad="16796">
              <a:srgbClr val="9E9E9E">
                <a:alpha val="20000"/>
              </a:srgbClr>
            </a:outerShdw>
          </a:effectLst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5227300" y="3225800"/>
            <a:ext cx="774700" cy="673100"/>
          </a:xfrm>
          <a:prstGeom prst="rect">
            <a:avLst/>
          </a:prstGeom>
          <a:effectLst>
            <a:outerShdw dir="16200000" dist="0" blurRad="16796">
              <a:srgbClr val="9E9E9E">
                <a:alpha val="20000"/>
              </a:srgbClr>
            </a:outerShdw>
          </a:effectLst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10800000">
            <a:off x="5130800" y="3848100"/>
            <a:ext cx="13208000" cy="38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048500" y="3771900"/>
            <a:ext cx="190500" cy="1905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880600" y="3771900"/>
            <a:ext cx="190500" cy="190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700000" y="3771900"/>
            <a:ext cx="190500" cy="1905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5532100" y="3771900"/>
            <a:ext cx="190500" cy="190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956300" y="1079500"/>
            <a:ext cx="2387600" cy="2387600"/>
          </a:xfrm>
          <a:prstGeom prst="rect">
            <a:avLst/>
          </a:prstGeom>
          <a:effectLst>
            <a:outerShdw dir="5400000" dist="0" blurRad="211771">
              <a:srgbClr val="9E9E9E">
                <a:alpha val="20000"/>
              </a:srgbClr>
            </a:outerShdw>
          </a:effectLst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775700" y="1079500"/>
            <a:ext cx="2387600" cy="2374900"/>
          </a:xfrm>
          <a:prstGeom prst="rect">
            <a:avLst/>
          </a:prstGeom>
          <a:effectLst>
            <a:outerShdw dir="5400000" dist="0" blurRad="211771">
              <a:srgbClr val="9E9E9E">
                <a:alpha val="20000"/>
              </a:srgbClr>
            </a:outerShdw>
          </a:effectLst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607800" y="1079500"/>
            <a:ext cx="2387600" cy="2374900"/>
          </a:xfrm>
          <a:prstGeom prst="rect">
            <a:avLst/>
          </a:prstGeom>
          <a:effectLst>
            <a:outerShdw dir="5400000" dist="0" blurRad="211771">
              <a:srgbClr val="9E9E9E">
                <a:alpha val="20000"/>
              </a:srgbClr>
            </a:outerShdw>
          </a:effectLst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4427200" y="1079500"/>
            <a:ext cx="2387600" cy="2387600"/>
          </a:xfrm>
          <a:prstGeom prst="rect">
            <a:avLst/>
          </a:prstGeom>
          <a:effectLst>
            <a:outerShdw dir="5400000" dist="0" blurRad="211771">
              <a:srgbClr val="9E9E9E">
                <a:alpha val="20000"/>
              </a:srgbClr>
            </a:outerShdw>
          </a:effectLst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960600" y="1739900"/>
            <a:ext cx="1333500" cy="10668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192000" y="1714500"/>
            <a:ext cx="1193800" cy="11049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271000" y="1612900"/>
            <a:ext cx="1409700" cy="12573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565900" y="1651000"/>
            <a:ext cx="1181100" cy="1193800"/>
          </a:xfrm>
          <a:prstGeom prst="rect">
            <a:avLst/>
          </a:prstGeom>
        </p:spPr>
      </p:pic>
      <p:sp>
        <p:nvSpPr>
          <p:cNvPr name="TextBox 25" id="25"/>
          <p:cNvSpPr txBox="true"/>
          <p:nvPr/>
        </p:nvSpPr>
        <p:spPr>
          <a:xfrm rot="0">
            <a:off x="5791200" y="4203700"/>
            <a:ext cx="2679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400" b="false" i="false" u="none" strike="noStrike" spc="-100">
                <a:solidFill>
                  <a:srgbClr val="28CAFF"/>
                </a:solidFill>
                <a:ea typeface="Pretendard Bold"/>
              </a:rPr>
              <a:t>국제</a:t>
            </a:r>
            <a:r>
              <a:rPr lang="en-US" sz="24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400" b="false" i="false" u="none" strike="noStrike" spc="-100">
                <a:solidFill>
                  <a:srgbClr val="28CAFF"/>
                </a:solidFill>
                <a:ea typeface="Pretendard Bold"/>
              </a:rPr>
              <a:t>협약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803900" y="4991100"/>
            <a:ext cx="2667000" cy="1498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CITES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협약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등록</a:t>
            </a:r>
          </a:p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국제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해양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보호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협정</a:t>
            </a:r>
          </a:p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남극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조약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체결</a:t>
            </a:r>
          </a:p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크릴새우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어획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규제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623300" y="4203700"/>
            <a:ext cx="2679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400" b="false" i="false" u="none" strike="noStrike" spc="-100">
                <a:solidFill>
                  <a:srgbClr val="28CAFF"/>
                </a:solidFill>
                <a:ea typeface="Pretendard Bold"/>
              </a:rPr>
              <a:t>보호</a:t>
            </a:r>
            <a:r>
              <a:rPr lang="en-US" sz="24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400" b="false" i="false" u="none" strike="noStrike" spc="-100">
                <a:solidFill>
                  <a:srgbClr val="28CAFF"/>
                </a:solidFill>
                <a:ea typeface="Pretendard Bold"/>
              </a:rPr>
              <a:t>구역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636000" y="4991100"/>
            <a:ext cx="2667000" cy="1498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남극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특별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보호구역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지정</a:t>
            </a:r>
          </a:p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번식지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출입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제한</a:t>
            </a:r>
          </a:p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해양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보호구역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설정</a:t>
            </a:r>
          </a:p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생태계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모니터링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455400" y="4203700"/>
            <a:ext cx="2679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400" b="false" i="false" u="none" strike="noStrike" spc="-100">
                <a:solidFill>
                  <a:srgbClr val="28CAFF"/>
                </a:solidFill>
                <a:ea typeface="Pretendard Bold"/>
              </a:rPr>
              <a:t>연구</a:t>
            </a:r>
            <a:r>
              <a:rPr lang="en-US" sz="24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400" b="false" i="false" u="none" strike="noStrike" spc="-100">
                <a:solidFill>
                  <a:srgbClr val="28CAFF"/>
                </a:solidFill>
                <a:ea typeface="Pretendard Bold"/>
              </a:rPr>
              <a:t>활동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455400" y="4991100"/>
            <a:ext cx="2667000" cy="1498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개체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수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조사</a:t>
            </a:r>
          </a:p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위성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추적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연구</a:t>
            </a:r>
          </a:p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기후변화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영향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분석</a:t>
            </a:r>
          </a:p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먹이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생태계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연구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274800" y="4203700"/>
            <a:ext cx="2679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400" b="false" i="false" u="none" strike="noStrike" spc="-100">
                <a:solidFill>
                  <a:srgbClr val="28CAFF"/>
                </a:solidFill>
                <a:ea typeface="Pretendard Bold"/>
              </a:rPr>
              <a:t>교육</a:t>
            </a:r>
            <a:r>
              <a:rPr lang="en-US" sz="24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400" b="false" i="false" u="none" strike="noStrike" spc="-100">
                <a:solidFill>
                  <a:srgbClr val="28CAFF"/>
                </a:solidFill>
                <a:ea typeface="Pretendard Bold"/>
              </a:rPr>
              <a:t>프로그램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287500" y="4991100"/>
            <a:ext cx="2667000" cy="1498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학교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환경교육</a:t>
            </a:r>
          </a:p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온라인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캠페인</a:t>
            </a:r>
          </a:p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동물원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협력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프로그램</a:t>
            </a:r>
          </a:p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-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시민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과학</a:t>
            </a:r>
            <a:r>
              <a:rPr lang="en-US" sz="2000" b="false" i="false" u="none" strike="noStrike" spc="-100">
                <a:solidFill>
                  <a:srgbClr val="000000"/>
                </a:solidFill>
                <a:latin typeface="Pretendard Light"/>
              </a:rPr>
              <a:t> </a:t>
            </a:r>
            <a:r>
              <a:rPr lang="ko-KR" sz="2000" b="false" i="false" u="none" strike="noStrike" spc="-100">
                <a:solidFill>
                  <a:srgbClr val="000000"/>
                </a:solidFill>
                <a:ea typeface="Pretendard Light"/>
              </a:rPr>
              <a:t>프로젝트</a:t>
            </a:r>
          </a:p>
        </p:txBody>
      </p:sp>
      <p:pic>
        <p:nvPicPr>
          <p:cNvPr name="Picture 33" id="3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5143500" y="8051800"/>
            <a:ext cx="12484100" cy="1524000"/>
          </a:xfrm>
          <a:prstGeom prst="rect">
            <a:avLst/>
          </a:prstGeom>
          <a:effectLst>
            <a:outerShdw dir="5400000" dist="0" blurRad="86742">
              <a:srgbClr val="9E9E9E">
                <a:alpha val="20000"/>
              </a:srgbClr>
            </a:outerShdw>
          </a:effectLst>
        </p:spPr>
      </p:pic>
      <p:grpSp>
        <p:nvGrpSpPr>
          <p:cNvPr name="Group 34" id="3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5" id="3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6311900" y="8382000"/>
            <a:ext cx="444500" cy="4445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6413500" y="8483600"/>
            <a:ext cx="241300" cy="241300"/>
          </a:xfrm>
          <a:prstGeom prst="rect">
            <a:avLst/>
          </a:prstGeom>
        </p:spPr>
      </p:pic>
      <p:sp>
        <p:nvSpPr>
          <p:cNvPr name="TextBox 37" id="37"/>
          <p:cNvSpPr txBox="true"/>
          <p:nvPr/>
        </p:nvSpPr>
        <p:spPr>
          <a:xfrm rot="0">
            <a:off x="6934200" y="8369300"/>
            <a:ext cx="9804400" cy="495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전</a:t>
            </a:r>
            <a:r>
              <a:rPr lang="en-US" sz="28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세계적으로</a:t>
            </a:r>
            <a:r>
              <a:rPr lang="en-US" sz="28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이루어지는</a:t>
            </a:r>
            <a:r>
              <a:rPr lang="en-US" sz="28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황제펭귄</a:t>
            </a:r>
            <a:r>
              <a:rPr lang="en-US" sz="28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보호를</a:t>
            </a:r>
            <a:r>
              <a:rPr lang="en-US" sz="28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위한</a:t>
            </a:r>
            <a:r>
              <a:rPr lang="en-US" sz="28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다양한</a:t>
            </a:r>
            <a:r>
              <a:rPr lang="en-US" sz="28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노력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285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98500" y="3441700"/>
            <a:ext cx="5359400" cy="62611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673100" y="965200"/>
            <a:ext cx="17030700" cy="889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000" b="false" i="false" u="none" strike="noStrike" spc="-100">
                <a:solidFill>
                  <a:srgbClr val="28CAFF"/>
                </a:solidFill>
                <a:ea typeface="Pretendard ExtraBold"/>
              </a:rPr>
              <a:t>함께</a:t>
            </a:r>
            <a:r>
              <a:rPr lang="en-US" sz="5000" b="false" i="false" u="none" strike="noStrike" spc="-100">
                <a:solidFill>
                  <a:srgbClr val="28CA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28CAFF"/>
                </a:solidFill>
                <a:ea typeface="Pretendard ExtraBold"/>
              </a:rPr>
              <a:t>지키는</a:t>
            </a:r>
            <a:r>
              <a:rPr lang="en-US" sz="5000" b="false" i="false" u="none" strike="noStrike" spc="-100">
                <a:solidFill>
                  <a:srgbClr val="28CA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28CAFF"/>
                </a:solidFill>
                <a:ea typeface="Pretendard ExtraBold"/>
              </a:rPr>
              <a:t>황제펭귄의</a:t>
            </a:r>
            <a:r>
              <a:rPr lang="en-US" sz="5000" b="false" i="false" u="none" strike="noStrike" spc="-100">
                <a:solidFill>
                  <a:srgbClr val="28CA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28CAFF"/>
                </a:solidFill>
                <a:ea typeface="Pretendard ExtraBold"/>
              </a:rPr>
              <a:t>미래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29400" y="3467100"/>
            <a:ext cx="11036300" cy="7391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황제펭귄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보호의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중요성을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다시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한번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강조합니다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:</a:t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남극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생태계의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핵심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구성원</a:t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기후변화의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지표종으로서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가치</a:t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지구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환경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보호의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상징</a:t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우리의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작은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실천이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큰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변화를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만듭니다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:</a:t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에너지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절약하기</a:t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일회용품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줄이기</a:t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환경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보호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활동에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참여하기</a:t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함께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노력하면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황제펭귄과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지구의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미래를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지킬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수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3000" b="false" i="false" u="none" strike="noStrike" spc="-200">
                <a:solidFill>
                  <a:srgbClr val="FFFFFF"/>
                </a:solidFill>
                <a:ea typeface="Pretendard Regular"/>
              </a:rPr>
              <a:t>있습니다</a:t>
            </a:r>
            <a:r>
              <a:rPr lang="en-US" sz="3000" b="false" i="false" u="none" strike="noStrike" spc="-200">
                <a:solidFill>
                  <a:srgbClr val="FFFFFF"/>
                </a:solidFill>
                <a:latin typeface="Pretendard Regular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30300" y="660400"/>
            <a:ext cx="16129000" cy="711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4000" b="false" i="false" u="none" strike="noStrike" spc="-100">
                <a:solidFill>
                  <a:srgbClr val="FFFFFF"/>
                </a:solidFill>
                <a:ea typeface="Pretendard Bold"/>
              </a:rPr>
              <a:t>목차</a:t>
            </a:r>
          </a:p>
        </p:txBody>
      </p:sp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1905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1130300" y="5791200"/>
            <a:ext cx="5168900" cy="12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6565900" y="5791200"/>
            <a:ext cx="5168900" cy="12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11988800" y="5791200"/>
            <a:ext cx="5168900" cy="127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270000" y="2070100"/>
            <a:ext cx="812800" cy="1155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6500" b="false" i="false" u="none" strike="noStrike" spc="-200">
                <a:solidFill>
                  <a:srgbClr val="FFFFFF"/>
                </a:solidFill>
                <a:latin typeface="Be Vietnam Pro SemiBold"/>
              </a:rPr>
              <a:t>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0000" y="3543300"/>
            <a:ext cx="4927600" cy="4826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황제펭귄</a:t>
            </a:r>
            <a:r>
              <a:rPr lang="en-US" sz="2700" b="false" i="false" u="none" strike="noStrike" spc="-100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소개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08100" y="4330700"/>
            <a:ext cx="4864100" cy="736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특징과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생태</a:t>
            </a:r>
          </a:p>
          <a:p>
            <a:pPr algn="l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서식지와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생활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05600" y="2070100"/>
            <a:ext cx="812800" cy="1155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6500" b="false" i="false" u="none" strike="noStrike" spc="-200">
                <a:solidFill>
                  <a:srgbClr val="FFFFFF"/>
                </a:solidFill>
                <a:latin typeface="Be Vietnam Pro SemiBold"/>
              </a:rPr>
              <a:t>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92900" y="3517900"/>
            <a:ext cx="4927600" cy="4826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펭귄의</a:t>
            </a:r>
            <a:r>
              <a:rPr lang="en-US" sz="2700" b="false" i="false" u="none" strike="noStrike" spc="-100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하루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31000" y="4330700"/>
            <a:ext cx="4864100" cy="736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가족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생활</a:t>
            </a:r>
          </a:p>
          <a:p>
            <a:pPr algn="l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생존을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위한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노력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128500" y="2070100"/>
            <a:ext cx="508000" cy="1155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6500" b="false" i="false" u="none" strike="noStrike" spc="-200">
                <a:solidFill>
                  <a:srgbClr val="FFFFFF"/>
                </a:solidFill>
                <a:latin typeface="Be Vietnam Pro SemiBold"/>
              </a:rPr>
              <a:t>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128500" y="3543300"/>
            <a:ext cx="4927600" cy="4826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남극</a:t>
            </a:r>
            <a:r>
              <a:rPr lang="en-US" sz="2700" b="false" i="false" u="none" strike="noStrike" spc="-100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생태계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66600" y="4330700"/>
            <a:ext cx="4864100" cy="736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남극의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환경</a:t>
            </a:r>
          </a:p>
          <a:p>
            <a:pPr algn="l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다양한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생물들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70000" y="6210300"/>
            <a:ext cx="812800" cy="1155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6500" b="false" i="false" u="none" strike="noStrike" spc="-200">
                <a:solidFill>
                  <a:srgbClr val="FFFFFF"/>
                </a:solidFill>
                <a:latin typeface="Be Vietnam Pro SemiBold"/>
              </a:rPr>
              <a:t>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0000" y="7696200"/>
            <a:ext cx="4927600" cy="4826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펭귄이</a:t>
            </a:r>
            <a:r>
              <a:rPr lang="en-US" sz="2700" b="false" i="false" u="none" strike="noStrike" spc="-100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직면한</a:t>
            </a:r>
            <a:r>
              <a:rPr lang="en-US" sz="2700" b="false" i="false" u="none" strike="noStrike" spc="-100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위험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08100" y="8470900"/>
            <a:ext cx="4864100" cy="736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기후변화의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영향</a:t>
            </a:r>
          </a:p>
          <a:p>
            <a:pPr algn="l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먹이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감소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문제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05600" y="6210300"/>
            <a:ext cx="508000" cy="1155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6500" b="false" i="false" u="none" strike="noStrike" spc="-200">
                <a:solidFill>
                  <a:srgbClr val="FFFFFF"/>
                </a:solidFill>
                <a:latin typeface="Be Vietnam Pro SemiBold"/>
              </a:rPr>
              <a:t>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92900" y="7696200"/>
            <a:ext cx="4927600" cy="4826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우리의</a:t>
            </a:r>
            <a:r>
              <a:rPr lang="en-US" sz="2700" b="false" i="false" u="none" strike="noStrike" spc="-100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역할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731000" y="8470900"/>
            <a:ext cx="4864100" cy="736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일상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속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실천방법</a:t>
            </a:r>
          </a:p>
          <a:p>
            <a:pPr algn="l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에너지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절약의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중요성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128500" y="6210300"/>
            <a:ext cx="508000" cy="1155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6500" b="false" i="false" u="none" strike="noStrike" spc="-200">
                <a:solidFill>
                  <a:srgbClr val="FFFFFF"/>
                </a:solidFill>
                <a:latin typeface="Be Vietnam Pro SemiBold"/>
              </a:rPr>
              <a:t>6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128500" y="7696200"/>
            <a:ext cx="4927600" cy="4826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함께</a:t>
            </a:r>
            <a:r>
              <a:rPr lang="en-US" sz="2700" b="false" i="false" u="none" strike="noStrike" spc="-100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만드는</a:t>
            </a:r>
            <a:r>
              <a:rPr lang="en-US" sz="2700" b="false" i="false" u="none" strike="noStrike" spc="-100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sz="2700" b="false" i="false" u="none" strike="noStrike" spc="-100">
                <a:solidFill>
                  <a:srgbClr val="FFFFFF"/>
                </a:solidFill>
                <a:ea typeface="Pretendard SemiBold"/>
              </a:rPr>
              <a:t>변화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166600" y="8470900"/>
            <a:ext cx="4864100" cy="736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국제적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보호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노력</a:t>
            </a:r>
          </a:p>
          <a:p>
            <a:pPr algn="l" lvl="0">
              <a:lnSpc>
                <a:spcPct val="124499"/>
              </a:lnSpc>
            </a:pP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-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우리의</a:t>
            </a:r>
            <a:r>
              <a:rPr lang="en-US" sz="20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000" b="false" i="false" u="none" strike="noStrike" spc="-100">
                <a:solidFill>
                  <a:srgbClr val="FFFFFF"/>
                </a:solidFill>
                <a:ea typeface="Pretendard Regular"/>
              </a:rPr>
              <a:t>미래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51435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627600" y="0"/>
            <a:ext cx="6731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698500" y="3606800"/>
            <a:ext cx="381000" cy="12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905500" y="4813300"/>
            <a:ext cx="88900" cy="3048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6134100" y="4711700"/>
            <a:ext cx="10795000" cy="495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 spc="-100">
                <a:solidFill>
                  <a:srgbClr val="000000"/>
                </a:solidFill>
                <a:ea typeface="Pretendard Bold"/>
              </a:rPr>
              <a:t>남극의</a:t>
            </a:r>
            <a:r>
              <a:rPr lang="en-US" sz="2800" b="false" i="false" u="none" strike="noStrike" spc="-100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000000"/>
                </a:solidFill>
                <a:ea typeface="Pretendard Bold"/>
              </a:rPr>
              <a:t>얼음</a:t>
            </a:r>
            <a:r>
              <a:rPr lang="en-US" sz="2800" b="false" i="false" u="none" strike="noStrike" spc="-100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000000"/>
                </a:solidFill>
                <a:ea typeface="Pretendard Bold"/>
              </a:rPr>
              <a:t>세상</a:t>
            </a:r>
            <a:r>
              <a:rPr lang="en-US" sz="2800" b="false" i="false" u="none" strike="noStrike" spc="-100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000000"/>
                </a:solidFill>
                <a:ea typeface="Pretendard Bold"/>
              </a:rPr>
              <a:t>속</a:t>
            </a:r>
            <a:r>
              <a:rPr lang="en-US" sz="2800" b="false" i="false" u="none" strike="noStrike" spc="-100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000000"/>
                </a:solidFill>
                <a:ea typeface="Pretendard Bold"/>
              </a:rPr>
              <a:t>거인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5800" y="2095500"/>
            <a:ext cx="4140200" cy="8890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황제펭귄</a:t>
            </a:r>
            <a:r>
              <a:rPr lang="en-US" sz="5000" b="false" i="false" u="none" strike="noStrike" spc="-100">
                <a:solidFill>
                  <a:srgbClr val="FFFF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소개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8500" y="4102100"/>
            <a:ext cx="40513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황제펭귄은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지구상에서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가장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큰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펭귄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종으로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,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남극의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혹독한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환경에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완벽하게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적응한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동물입니다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이들의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독특한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생태와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생존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전략을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알아봅시다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791200" y="673100"/>
            <a:ext cx="10960100" cy="3429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905500" y="9512300"/>
            <a:ext cx="10960100" cy="25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905500" y="5473700"/>
            <a:ext cx="10960100" cy="254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6019800" y="5765800"/>
            <a:ext cx="10782300" cy="307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크기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성체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키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1.2m,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무게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22-45kg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외모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검은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등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흰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배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노란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목둘레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서식지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남극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대륙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연안의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얼음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위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수영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능력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시속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36km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헤엄치기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가능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잠수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능력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최대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깊이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500m,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시간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22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분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먹이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주로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작은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물고기와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오징어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수명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야생에서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약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20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년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51435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627600" y="0"/>
            <a:ext cx="6731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698500" y="3606800"/>
            <a:ext cx="381000" cy="12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685800" y="2095500"/>
            <a:ext cx="4140200" cy="8890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펭귄의</a:t>
            </a:r>
            <a:r>
              <a:rPr lang="en-US" sz="5000" b="false" i="false" u="none" strike="noStrike" spc="-100">
                <a:solidFill>
                  <a:srgbClr val="FFFF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하루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98500" y="4102100"/>
            <a:ext cx="4051300" cy="2070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황제펭귄의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하루는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극한의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환경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속에서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생존과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가족을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위한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끊임없는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노력의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연속입니다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혹독한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추위와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강한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바람을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이겨내며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살아가는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모습을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살펴봅시다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905500" y="1524000"/>
            <a:ext cx="88900" cy="3048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134100" y="1409700"/>
            <a:ext cx="10795000" cy="495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 spc="-100">
                <a:solidFill>
                  <a:srgbClr val="000000"/>
                </a:solidFill>
                <a:ea typeface="Pretendard Bold"/>
              </a:rPr>
              <a:t>눈보라</a:t>
            </a:r>
            <a:r>
              <a:rPr lang="en-US" sz="2800" b="false" i="false" u="none" strike="noStrike" spc="-100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000000"/>
                </a:solidFill>
                <a:ea typeface="Pretendard Bold"/>
              </a:rPr>
              <a:t>속</a:t>
            </a:r>
            <a:r>
              <a:rPr lang="en-US" sz="2800" b="false" i="false" u="none" strike="noStrike" spc="-100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000000"/>
                </a:solidFill>
                <a:ea typeface="Pretendard Bold"/>
              </a:rPr>
              <a:t>가족</a:t>
            </a:r>
            <a:r>
              <a:rPr lang="en-US" sz="2800" b="false" i="false" u="none" strike="noStrike" spc="-100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000000"/>
                </a:solidFill>
                <a:ea typeface="Pretendard Bold"/>
              </a:rPr>
              <a:t>사랑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493500" y="2260600"/>
            <a:ext cx="5143500" cy="25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493500" y="5943600"/>
            <a:ext cx="5143500" cy="25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143500" y="2286000"/>
            <a:ext cx="5676900" cy="36576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1557000" y="2565400"/>
            <a:ext cx="5080000" cy="2184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새벽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둥지에서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일어나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짝과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교대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오전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먹이를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찾아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바다로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출발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낮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물고기와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오징어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사냥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저녁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둥지로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돌아와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새끼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먹이기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밤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추위를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피해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무리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지어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서기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34100" y="6997700"/>
            <a:ext cx="10566400" cy="4445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Bold"/>
              </a:rPr>
              <a:t>아빠</a:t>
            </a:r>
            <a:r>
              <a:rPr lang="en-US" sz="25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500" b="false" i="false" u="none" strike="noStrike">
                <a:solidFill>
                  <a:srgbClr val="000000"/>
                </a:solidFill>
                <a:ea typeface="Pretendard Bold"/>
              </a:rPr>
              <a:t>펭귄은</a:t>
            </a:r>
            <a:r>
              <a:rPr lang="en-US" sz="25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500" b="false" i="false" u="none" strike="noStrike">
                <a:solidFill>
                  <a:srgbClr val="000000"/>
                </a:solidFill>
                <a:ea typeface="Pretendard Bold"/>
              </a:rPr>
              <a:t>알을</a:t>
            </a:r>
            <a:r>
              <a:rPr lang="en-US" sz="25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500" b="false" i="false" u="none" strike="noStrike">
                <a:solidFill>
                  <a:srgbClr val="000000"/>
                </a:solidFill>
                <a:ea typeface="Pretendard Bold"/>
              </a:rPr>
              <a:t>따뜻하게</a:t>
            </a:r>
            <a:r>
              <a:rPr lang="en-US" sz="25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500" b="false" i="false" u="none" strike="noStrike">
                <a:solidFill>
                  <a:srgbClr val="000000"/>
                </a:solidFill>
                <a:ea typeface="Pretendard Bold"/>
              </a:rPr>
              <a:t>품어요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134100" y="7620000"/>
            <a:ext cx="105664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알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품기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발등에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올려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체온으로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보호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지속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시간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약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2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개월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극한의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환경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영하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40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시속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200km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눈보라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먹이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없이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버티기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체지방으로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생존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51435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627600" y="0"/>
            <a:ext cx="6731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698500" y="3606800"/>
            <a:ext cx="381000" cy="12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905500" y="4711700"/>
            <a:ext cx="5219700" cy="4953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얼음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왕국의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비밀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5800" y="2095500"/>
            <a:ext cx="4140200" cy="8890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남극</a:t>
            </a:r>
            <a:r>
              <a:rPr lang="en-US" sz="5000" b="false" i="false" u="none" strike="noStrike" spc="-100">
                <a:solidFill>
                  <a:srgbClr val="FFFF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생태계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8500" y="4102100"/>
            <a:ext cx="4051300" cy="2070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남극은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지구에서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가장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춥고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건조한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대륙입니다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하지만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극한의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환경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속에서도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다양한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생명체들이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적응하며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살아가고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있어요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남극의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독특한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생태계를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알아봅시다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905500" y="673100"/>
            <a:ext cx="5143500" cy="3429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905500" y="5473700"/>
            <a:ext cx="5143500" cy="25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722100" y="673100"/>
            <a:ext cx="5143500" cy="3429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905500" y="9512300"/>
            <a:ext cx="5143500" cy="254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5956300" y="5765800"/>
            <a:ext cx="50800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기온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연평균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영하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49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도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특징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세계에서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가장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건조한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대륙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얼음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두께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최대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4.8km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생물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식물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2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종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육상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동물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극소수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해양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생태계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매우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풍부하고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다양함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오존층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파괴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남극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상공이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가장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심각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722100" y="4711700"/>
            <a:ext cx="5219700" cy="4953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남극의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소중한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친구들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722100" y="5473700"/>
            <a:ext cx="5143500" cy="25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722100" y="9512300"/>
            <a:ext cx="5143500" cy="254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1785600" y="5765800"/>
            <a:ext cx="50800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물개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털로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체온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유지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지방층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발달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크릴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남극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생태계의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핵심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먹이원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고래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여름철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먹이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사냥차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남하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해조류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얼음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밑에서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광합성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박테리아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극한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환경에서도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생존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조류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펭귄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알바트로스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등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서식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51435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627600" y="0"/>
            <a:ext cx="6731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698500" y="3606800"/>
            <a:ext cx="381000" cy="12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685800" y="2095500"/>
            <a:ext cx="4140200" cy="8890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펭귄이</a:t>
            </a:r>
            <a:r>
              <a:rPr lang="en-US" sz="5000" b="false" i="false" u="none" strike="noStrike" spc="-100">
                <a:solidFill>
                  <a:srgbClr val="FFFF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위험해요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98500" y="4102100"/>
            <a:ext cx="4051300" cy="2070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황제펭귄들이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살아가는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남극의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환경이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크게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변하고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있습니다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이로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인해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펭귄들의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생존이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위협받고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있어요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우리가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문제에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관심을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가져야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하는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이유를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함께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알아봅시다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</a:t>
            </a:r>
          </a:p>
        </p:txBody>
      </p:sp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905500" y="4470400"/>
            <a:ext cx="10960100" cy="2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905500" y="1397000"/>
            <a:ext cx="10960100" cy="254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905500" y="8864600"/>
            <a:ext cx="10960100" cy="25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905500" y="5791200"/>
            <a:ext cx="10960100" cy="254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1214100" y="5054600"/>
            <a:ext cx="685800" cy="177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0871200" y="5054600"/>
            <a:ext cx="685800" cy="1778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6019800" y="2908300"/>
            <a:ext cx="107823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지구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온난화로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남극의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얼음이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빠르게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녹고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있어요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펭귄들의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서식지가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줄어들고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있어요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새끼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펭귄들이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자라기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어려워지고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있어요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019800" y="2082800"/>
            <a:ext cx="10795000" cy="4953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얼음이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녹고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있어요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019800" y="7315200"/>
            <a:ext cx="10782300" cy="1282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크릴새우가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줄어들고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있어요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크릴은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펭귄의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주요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먹이에요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먹이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부족으로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펭귄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수가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감소하고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있어요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019800" y="6477000"/>
            <a:ext cx="10795000" cy="4953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먹이가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줄어들고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있어요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51435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627600" y="0"/>
            <a:ext cx="6731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698500" y="3606800"/>
            <a:ext cx="381000" cy="12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685800" y="2095500"/>
            <a:ext cx="4140200" cy="8890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얼음이</a:t>
            </a:r>
            <a:r>
              <a:rPr lang="en-US" sz="5000" b="false" i="false" u="none" strike="noStrike" spc="-100">
                <a:solidFill>
                  <a:srgbClr val="FFFF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녹아요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98500" y="4102100"/>
            <a:ext cx="4051300" cy="2070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남극의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얼음이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녹는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이유는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지구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온난화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때문이에요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지구의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평균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기온이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올라가면서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남극의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얼음도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녹고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있어요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이는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펭귄들의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삶에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큰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영향을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미치고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있습니다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143500" y="2413000"/>
            <a:ext cx="12484100" cy="261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143500" y="1435100"/>
            <a:ext cx="12484100" cy="990600"/>
          </a:xfrm>
          <a:prstGeom prst="rect">
            <a:avLst/>
          </a:prstGeom>
          <a:effectLst>
            <a:outerShdw dir="5400000" dist="0" blurRad="36337">
              <a:srgbClr val="9E9E9E">
                <a:alpha val="20000"/>
              </a:srgbClr>
            </a:outerShdw>
          </a:effectLst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880100" y="1701800"/>
            <a:ext cx="444500" cy="444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981700" y="1803400"/>
            <a:ext cx="241300" cy="2413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6477000" y="1663700"/>
            <a:ext cx="10452100" cy="495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지구</a:t>
            </a:r>
            <a:r>
              <a:rPr lang="en-US" sz="28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온난화의</a:t>
            </a:r>
            <a:r>
              <a:rPr lang="en-US" sz="28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영향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80100" y="2870200"/>
            <a:ext cx="110236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이산화탄소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등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온실가스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증가로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지구가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더워져요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남극의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기온이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빠르게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올라가고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있어요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여름에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비가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내리는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일도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생겨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얼음이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더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빨리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녹아요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해수면이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상승하고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해양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생태계가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변하고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있어요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143500" y="6959600"/>
            <a:ext cx="12484100" cy="2616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143500" y="5969000"/>
            <a:ext cx="12484100" cy="990600"/>
          </a:xfrm>
          <a:prstGeom prst="rect">
            <a:avLst/>
          </a:prstGeom>
          <a:effectLst>
            <a:outerShdw dir="5400000" dist="0" blurRad="36337">
              <a:srgbClr val="9E9E9E">
                <a:alpha val="20000"/>
              </a:srgbClr>
            </a:outerShdw>
          </a:effectLst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880100" y="6235700"/>
            <a:ext cx="444500" cy="4445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981700" y="6337300"/>
            <a:ext cx="241300" cy="2413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6477000" y="6197600"/>
            <a:ext cx="10452100" cy="495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펭귄의</a:t>
            </a:r>
            <a:r>
              <a:rPr lang="en-US" sz="28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집이</a:t>
            </a:r>
            <a:r>
              <a:rPr lang="en-US" sz="2800" b="false" i="false" u="none" strike="noStrike" spc="-100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 spc="-100">
                <a:solidFill>
                  <a:srgbClr val="28CAFF"/>
                </a:solidFill>
                <a:ea typeface="Pretendard Bold"/>
              </a:rPr>
              <a:t>사라져요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880100" y="7404100"/>
            <a:ext cx="110236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펭귄들이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알을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낳고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새끼를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키우는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얼음이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줄어들어요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먹이를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찾아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더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멀리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가야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해서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힘들어져요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새끼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펭귄들이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자라기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어려운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환경이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되고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있어요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펭귄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개체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수가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점점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줄어들고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있어요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51435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627600" y="0"/>
            <a:ext cx="6731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698500" y="3606800"/>
            <a:ext cx="381000" cy="12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685800" y="2095500"/>
            <a:ext cx="4140200" cy="8890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펭귄을</a:t>
            </a:r>
            <a:r>
              <a:rPr lang="en-US" sz="5000" b="false" i="false" u="none" strike="noStrike" spc="-100">
                <a:solidFill>
                  <a:srgbClr val="FFFF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도와요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98500" y="4102100"/>
            <a:ext cx="4051300" cy="2070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우리의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작은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실천으로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펭귄들을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도울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있어요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지구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온난화를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늦추고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환경을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보호하는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방법을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함께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알아봅시다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여러분의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노력이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펭귄들에게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큰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도움이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거예요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!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689600" y="723900"/>
            <a:ext cx="4114800" cy="2654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689600" y="3810000"/>
            <a:ext cx="4114800" cy="2654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689600" y="6908800"/>
            <a:ext cx="4114800" cy="2654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121900" y="723900"/>
            <a:ext cx="88900" cy="9271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0426700" y="939800"/>
            <a:ext cx="6718300" cy="444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Bold"/>
              </a:rPr>
              <a:t>전기</a:t>
            </a:r>
            <a:r>
              <a:rPr lang="en-US" sz="25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500" b="false" i="false" u="none" strike="noStrike">
                <a:solidFill>
                  <a:srgbClr val="000000"/>
                </a:solidFill>
                <a:ea typeface="Pretendard Bold"/>
              </a:rPr>
              <a:t>아끼기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426700" y="1765300"/>
            <a:ext cx="67056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사용하지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않는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전등은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꼭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끄기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에어컨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난방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온도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조절하기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콘센트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뽑기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에너지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효율이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높은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제품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사용하기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121900" y="3810000"/>
            <a:ext cx="88900" cy="9271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0426700" y="4025900"/>
            <a:ext cx="6718300" cy="444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Bold"/>
              </a:rPr>
              <a:t>일회용품</a:t>
            </a:r>
            <a:r>
              <a:rPr lang="en-US" sz="25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500" b="false" i="false" u="none" strike="noStrike">
                <a:solidFill>
                  <a:srgbClr val="000000"/>
                </a:solidFill>
                <a:ea typeface="Pretendard Bold"/>
              </a:rPr>
              <a:t>줄이기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426700" y="4851400"/>
            <a:ext cx="67056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개인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물병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사용하기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장바구니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들고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다니기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종이컵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대신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개인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컵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사용하기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빨대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사용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줄이기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121900" y="6908800"/>
            <a:ext cx="88900" cy="9271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426700" y="7124700"/>
            <a:ext cx="6718300" cy="444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500" b="false" i="false" u="none" strike="noStrike">
                <a:solidFill>
                  <a:srgbClr val="000000"/>
                </a:solidFill>
                <a:ea typeface="Pretendard Bold"/>
              </a:rPr>
              <a:t>가까운</a:t>
            </a:r>
            <a:r>
              <a:rPr lang="en-US" sz="25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500" b="false" i="false" u="none" strike="noStrike">
                <a:solidFill>
                  <a:srgbClr val="000000"/>
                </a:solidFill>
                <a:ea typeface="Pretendard Bold"/>
              </a:rPr>
              <a:t>곳</a:t>
            </a:r>
            <a:r>
              <a:rPr lang="en-US" sz="2500" b="false" i="false" u="none" strike="noStrike">
                <a:solidFill>
                  <a:srgbClr val="000000"/>
                </a:solidFill>
                <a:latin typeface="Pretendard Bold"/>
              </a:rPr>
              <a:t> </a:t>
            </a:r>
            <a:r>
              <a:rPr lang="ko-KR" sz="2500" b="false" i="false" u="none" strike="noStrike">
                <a:solidFill>
                  <a:srgbClr val="000000"/>
                </a:solidFill>
                <a:ea typeface="Pretendard Bold"/>
              </a:rPr>
              <a:t>걸어가기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26700" y="7937500"/>
            <a:ext cx="67056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가까운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거리는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걸어가기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자전거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타기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대중교통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이용하기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카풀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이용하기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51435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627600" y="0"/>
            <a:ext cx="6731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698500" y="3606800"/>
            <a:ext cx="381000" cy="12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685800" y="2095500"/>
            <a:ext cx="4140200" cy="8890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펭귄</a:t>
            </a:r>
            <a:r>
              <a:rPr lang="en-US" sz="5000" b="false" i="false" u="none" strike="noStrike" spc="-100">
                <a:solidFill>
                  <a:srgbClr val="FFFFFF"/>
                </a:solidFill>
                <a:latin typeface="Pretendard ExtraBold"/>
              </a:rPr>
              <a:t> </a:t>
            </a:r>
            <a:r>
              <a:rPr lang="ko-KR" sz="5000" b="false" i="false" u="none" strike="noStrike" spc="-100">
                <a:solidFill>
                  <a:srgbClr val="FFFFFF"/>
                </a:solidFill>
                <a:ea typeface="Pretendard ExtraBold"/>
              </a:rPr>
              <a:t>퀴즈</a:t>
            </a:r>
            <a:r>
              <a:rPr lang="en-US" sz="5000" b="false" i="false" u="none" strike="noStrike" spc="-100">
                <a:solidFill>
                  <a:srgbClr val="FFFFFF"/>
                </a:solidFill>
                <a:latin typeface="Pretendard ExtraBold"/>
              </a:rPr>
              <a:t>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98500" y="4102100"/>
            <a:ext cx="4051300" cy="1651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지금까지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배운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내용을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퀴즈로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복습해볼까요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?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문제를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읽고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정답을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맞혀보세요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.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친구들과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함께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이야기를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나누며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풀어보는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것도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FFFFFF"/>
                </a:solidFill>
                <a:ea typeface="Pretendard Regular"/>
              </a:rPr>
              <a:t>좋아요</a:t>
            </a:r>
            <a:r>
              <a:rPr lang="en-US" sz="2200" b="false" i="false" u="none" strike="noStrike" spc="-100">
                <a:solidFill>
                  <a:srgbClr val="FFFFFF"/>
                </a:solidFill>
                <a:latin typeface="Pretendard Regular"/>
              </a:rPr>
              <a:t>!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914900" y="1422400"/>
            <a:ext cx="12827000" cy="25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670800" y="5130800"/>
            <a:ext cx="7429500" cy="2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965700" y="8826500"/>
            <a:ext cx="12801600" cy="25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787900" y="5130800"/>
            <a:ext cx="13322300" cy="254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5435600" y="2959100"/>
            <a:ext cx="57150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정답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남극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남극에서만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서식해요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매우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추운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환경에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적응했어요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남극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대륙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주변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해안에서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살아요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35600" y="2273300"/>
            <a:ext cx="5727700" cy="4953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황제펭귄은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어디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살까요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658600" y="2959100"/>
            <a:ext cx="57150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정답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아니요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날개가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지느러미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역할을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해요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수영을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잘하지만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날지는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못해요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물속에서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날개로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헤엄쳐요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658600" y="2273300"/>
            <a:ext cx="5727700" cy="4953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펭귄은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날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수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있을까요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435600" y="6680200"/>
            <a:ext cx="57150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정답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아빠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펭귄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엄마가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알을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낳으면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아빠가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품어요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추운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겨울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동안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알을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지켜요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발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위에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알을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올려놓고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품어요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435600" y="6007100"/>
            <a:ext cx="5727700" cy="4953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알을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품는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펭귄은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누구일까요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658600" y="6680200"/>
            <a:ext cx="5715000" cy="1739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정답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: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약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1.2m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펭귄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중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가장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큰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종이에요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어른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키의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절반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정도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돼요</a:t>
            </a:r>
          </a:p>
          <a:p>
            <a:pPr algn="l" lvl="0">
              <a:lnSpc>
                <a:spcPct val="132800"/>
              </a:lnSpc>
            </a:pP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-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무게는</a:t>
            </a:r>
            <a:r>
              <a:rPr lang="en-US" sz="2200" b="false" i="false" u="none" strike="noStrike" spc="-100">
                <a:solidFill>
                  <a:srgbClr val="000000"/>
                </a:solidFill>
                <a:latin typeface="Pretendard Regular"/>
              </a:rPr>
              <a:t> 22~45kg </a:t>
            </a:r>
            <a:r>
              <a:rPr lang="ko-KR" sz="2200" b="false" i="false" u="none" strike="noStrike" spc="-100">
                <a:solidFill>
                  <a:srgbClr val="000000"/>
                </a:solidFill>
                <a:ea typeface="Pretendard Regular"/>
              </a:rPr>
              <a:t>정도에요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658600" y="6007100"/>
            <a:ext cx="5727700" cy="4953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황제펭귄의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키는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 </a:t>
            </a:r>
            <a:r>
              <a:rPr lang="ko-KR" sz="2800" b="false" i="false" u="none" strike="noStrike">
                <a:solidFill>
                  <a:srgbClr val="28CAFF"/>
                </a:solidFill>
                <a:ea typeface="Pretendard Bold"/>
              </a:rPr>
              <a:t>얼마일까요</a:t>
            </a:r>
            <a:r>
              <a:rPr lang="en-US" sz="2800" b="false" i="false" u="none" strike="noStrike">
                <a:solidFill>
                  <a:srgbClr val="28CAFF"/>
                </a:solidFill>
                <a:latin typeface="Pretendard Bold"/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