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210 Gulim 050"/>
      <p:regular r:id="rId17"/>
    </p:embeddedFont>
    <p:embeddedFont>
      <p:font typeface="THEBalsamtint"/>
      <p:regular r:id="rId18"/>
    </p:embeddedFont>
    <p:embeddedFont>
      <p:font typeface="Gmarket Sans Medium"/>
      <p:regular r:id="rId19"/>
    </p:embeddedFont>
    <p:embeddedFont>
      <p:font typeface="210 Gulim 070"/>
      <p:regular r:id="rId20"/>
    </p:embeddedFont>
    <p:embeddedFont>
      <p:font typeface="210 Gulim 09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.fntdata" Type="http://schemas.openxmlformats.org/officeDocument/2006/relationships/font"/><Relationship Id="rId18" Target="fonts/font2.fntdata" Type="http://schemas.openxmlformats.org/officeDocument/2006/relationships/font"/><Relationship Id="rId19" Target="fonts/font3.fntdata" Type="http://schemas.openxmlformats.org/officeDocument/2006/relationships/font"/><Relationship Id="rId2" Target="presProps.xml" Type="http://schemas.openxmlformats.org/officeDocument/2006/relationships/presProps"/><Relationship Id="rId20" Target="fonts/font4.fntdata" Type="http://schemas.openxmlformats.org/officeDocument/2006/relationships/font"/><Relationship Id="rId21" Target="fonts/font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2.png" Type="http://schemas.openxmlformats.org/officeDocument/2006/relationships/image"/><Relationship Id="rId4" Target="../media/image48.png" Type="http://schemas.openxmlformats.org/officeDocument/2006/relationships/image"/><Relationship Id="rId5" Target="../media/image49.png" Type="http://schemas.openxmlformats.org/officeDocument/2006/relationships/image"/><Relationship Id="rId6" Target="../media/image50.png" Type="http://schemas.openxmlformats.org/officeDocument/2006/relationships/image"/><Relationship Id="rId7" Target="../media/image5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53.png" Type="http://schemas.openxmlformats.org/officeDocument/2006/relationships/image"/><Relationship Id="rId4" Target="../media/image54.png" Type="http://schemas.openxmlformats.org/officeDocument/2006/relationships/image"/><Relationship Id="rId5" Target="../media/image55.png" Type="http://schemas.openxmlformats.org/officeDocument/2006/relationships/image"/><Relationship Id="rId6" Target="../media/image56.png" Type="http://schemas.openxmlformats.org/officeDocument/2006/relationships/image"/><Relationship Id="rId7" Target="../media/image57.png" Type="http://schemas.openxmlformats.org/officeDocument/2006/relationships/image"/><Relationship Id="rId8" Target="../media/image5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6.png" Type="http://schemas.openxmlformats.org/officeDocument/2006/relationships/image"/><Relationship Id="rId6" Target="../media/image22.png" Type="http://schemas.openxmlformats.org/officeDocument/2006/relationships/image"/><Relationship Id="rId7" Target="../media/image25.png" Type="http://schemas.openxmlformats.org/officeDocument/2006/relationships/image"/><Relationship Id="rId8" Target="../media/image2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2.png" Type="http://schemas.openxmlformats.org/officeDocument/2006/relationships/image"/><Relationship Id="rId6" Target="../media/image25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31.png" Type="http://schemas.openxmlformats.org/officeDocument/2006/relationships/image"/><Relationship Id="rId6" Target="../media/image22.png" Type="http://schemas.openxmlformats.org/officeDocument/2006/relationships/image"/><Relationship Id="rId7" Target="../media/image25.png" Type="http://schemas.openxmlformats.org/officeDocument/2006/relationships/image"/><Relationship Id="rId8" Target="../media/image3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Relationship Id="rId8" Target="../media/image22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20.png" Type="http://schemas.openxmlformats.org/officeDocument/2006/relationships/image"/><Relationship Id="rId4" Target="../media/image22.png" Type="http://schemas.openxmlformats.org/officeDocument/2006/relationships/image"/><Relationship Id="rId5" Target="../media/image38.png" Type="http://schemas.openxmlformats.org/officeDocument/2006/relationships/image"/><Relationship Id="rId6" Target="../media/image39.png" Type="http://schemas.openxmlformats.org/officeDocument/2006/relationships/image"/><Relationship Id="rId7" Target="../media/image4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25.png" Type="http://schemas.openxmlformats.org/officeDocument/2006/relationships/image"/><Relationship Id="rId8" Target="../media/image4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-76200" y="-50800"/>
            <a:ext cx="18389600" cy="10401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80000">
            <a:off x="6045200" y="8737600"/>
            <a:ext cx="6299200" cy="3416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353800" y="8864600"/>
            <a:ext cx="4724400" cy="1828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641600" y="8712200"/>
            <a:ext cx="3886200" cy="16510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247900" y="5067300"/>
            <a:ext cx="137922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000" b="false" i="false" u="none" strike="noStrike" spc="-100">
                <a:solidFill>
                  <a:srgbClr val="FFFFFF"/>
                </a:solidFill>
                <a:ea typeface="210 Gulim 050"/>
              </a:rPr>
              <a:t>북극곰</a:t>
            </a:r>
            <a:r>
              <a:rPr lang="en-US" sz="30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3000" b="false" i="false" u="none" strike="noStrike" spc="-100">
                <a:solidFill>
                  <a:srgbClr val="FFFFFF"/>
                </a:solidFill>
                <a:ea typeface="210 Gulim 050"/>
              </a:rPr>
              <a:t>보호</a:t>
            </a:r>
            <a:r>
              <a:rPr lang="en-US" sz="30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3000" b="false" i="false" u="none" strike="noStrike" spc="-100">
                <a:solidFill>
                  <a:srgbClr val="FFFFFF"/>
                </a:solidFill>
                <a:ea typeface="210 Gulim 050"/>
              </a:rPr>
              <a:t>환경수업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33600" y="1663700"/>
            <a:ext cx="14020800" cy="2133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2000" b="false" i="false" u="none" strike="noStrike" spc="-300">
                <a:solidFill>
                  <a:srgbClr val="FFFFFF"/>
                </a:solidFill>
                <a:ea typeface="THEBalsamtint"/>
              </a:rPr>
              <a:t>북극곰을</a:t>
            </a:r>
            <a:r>
              <a:rPr lang="en-US" sz="12000" b="false" i="false" u="none" strike="noStrike" spc="-300">
                <a:solidFill>
                  <a:srgbClr val="FFFFFF"/>
                </a:solidFill>
                <a:latin typeface="THEBalsamtint"/>
              </a:rPr>
              <a:t> </a:t>
            </a:r>
            <a:r>
              <a:rPr lang="ko-KR" sz="12000" b="false" i="false" u="none" strike="noStrike" spc="-300">
                <a:solidFill>
                  <a:srgbClr val="FFFFFF"/>
                </a:solidFill>
                <a:ea typeface="THEBalsamtint"/>
              </a:rPr>
              <a:t>지켜요</a:t>
            </a:r>
            <a:r>
              <a:rPr lang="en-US" sz="12000" b="false" i="false" u="none" strike="noStrike" spc="-300">
                <a:solidFill>
                  <a:srgbClr val="FFFFFF"/>
                </a:solidFill>
                <a:latin typeface="THEBalsamtint"/>
              </a:rPr>
              <a:t>!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723900" y="5016500"/>
            <a:ext cx="28321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1400" b="true" i="false" u="none" strike="noStrike" spc="300">
                <a:solidFill>
                  <a:srgbClr val="FFFFFF"/>
                </a:solidFill>
                <a:latin typeface="Gmarket Sans Medium"/>
              </a:rPr>
              <a:t>EARTH PROTECTION</a:t>
            </a:r>
          </a:p>
        </p:txBody>
      </p:sp>
      <p:sp>
        <p:nvSpPr>
          <p:cNvPr name="TextBox 9" id="9"/>
          <p:cNvSpPr txBox="true"/>
          <p:nvPr/>
        </p:nvSpPr>
        <p:spPr>
          <a:xfrm rot="5400000">
            <a:off x="16179800" y="5016500"/>
            <a:ext cx="28321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1400" b="true" i="false" u="none" strike="noStrike" spc="300">
                <a:solidFill>
                  <a:srgbClr val="FFFFFF"/>
                </a:solidFill>
                <a:latin typeface="Gmarket Sans Medium"/>
              </a:rPr>
              <a:t>EARTH PROTECTION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810500" y="6451600"/>
            <a:ext cx="3136900" cy="3136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25500" y="1346200"/>
            <a:ext cx="584200" cy="596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992600" y="8001000"/>
            <a:ext cx="495300" cy="5080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5989300" y="7112000"/>
            <a:ext cx="876300" cy="876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509000" y="9283700"/>
            <a:ext cx="1739900" cy="596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0" y="-114300"/>
            <a:ext cx="18427700" cy="10401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314700" y="8318500"/>
            <a:ext cx="253746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358900" y="-800100"/>
            <a:ext cx="2870200" cy="2870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511300" y="622300"/>
            <a:ext cx="15468600" cy="1422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8000" b="false" i="false" u="none" strike="noStrike" spc="-100">
                <a:solidFill>
                  <a:srgbClr val="FEE9A2"/>
                </a:solidFill>
                <a:ea typeface="THEBalsamtint"/>
              </a:rPr>
              <a:t>함께</a:t>
            </a:r>
            <a:r>
              <a:rPr lang="en-US" sz="8000" b="false" i="false" u="none" strike="noStrike" spc="-100">
                <a:solidFill>
                  <a:srgbClr val="FEE9A2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EE9A2"/>
                </a:solidFill>
                <a:ea typeface="THEBalsamtint"/>
              </a:rPr>
              <a:t>그리는</a:t>
            </a:r>
            <a:r>
              <a:rPr lang="en-US" sz="8000" b="false" i="false" u="none" strike="noStrike" spc="-100">
                <a:solidFill>
                  <a:srgbClr val="FEE9A2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EE9A2"/>
                </a:solidFill>
                <a:ea typeface="THEBalsamtint"/>
              </a:rPr>
              <a:t>북극곰의</a:t>
            </a:r>
            <a:r>
              <a:rPr lang="en-US" sz="8000" b="false" i="false" u="none" strike="noStrike" spc="-100">
                <a:solidFill>
                  <a:srgbClr val="FEE9A2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EE9A2"/>
                </a:solidFill>
                <a:ea typeface="THEBalsamtint"/>
              </a:rPr>
              <a:t>미래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0">
            <a:off x="8140700" y="2768600"/>
            <a:ext cx="8648700" cy="6527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8496300" y="4419600"/>
            <a:ext cx="7912100" cy="1244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just" lvl="0">
              <a:lnSpc>
                <a:spcPct val="116199"/>
              </a:lnSpc>
            </a:pP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깨끗한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바다와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단단한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얼음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위의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북극곰</a:t>
            </a:r>
          </a:p>
          <a:p>
            <a:pPr algn="just" lvl="0">
              <a:lnSpc>
                <a:spcPct val="116199"/>
              </a:lnSpc>
            </a:pP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풍부한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먹이와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안전한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서식지</a:t>
            </a:r>
          </a:p>
          <a:p>
            <a:pPr algn="just" lvl="0">
              <a:lnSpc>
                <a:spcPct val="116199"/>
              </a:lnSpc>
            </a:pP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인간과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자연이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조화롭게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공존하는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모습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534400" y="3657600"/>
            <a:ext cx="7937500" cy="558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3100" b="false" i="false" u="none" strike="noStrike" spc="-200">
                <a:solidFill>
                  <a:srgbClr val="2F2F2F"/>
                </a:solidFill>
                <a:ea typeface="210 Gulim 090"/>
              </a:rPr>
              <a:t>북극곰이</a:t>
            </a:r>
            <a:r>
              <a:rPr lang="en-US" sz="3100" b="false" i="false" u="none" strike="noStrike" spc="-200">
                <a:solidFill>
                  <a:srgbClr val="2F2F2F"/>
                </a:solidFill>
                <a:latin typeface="210 Gulim 090"/>
              </a:rPr>
              <a:t> </a:t>
            </a:r>
            <a:r>
              <a:rPr lang="ko-KR" sz="3100" b="false" i="false" u="none" strike="noStrike" spc="-200">
                <a:solidFill>
                  <a:srgbClr val="2F2F2F"/>
                </a:solidFill>
                <a:ea typeface="210 Gulim 090"/>
              </a:rPr>
              <a:t>행복한</a:t>
            </a:r>
            <a:r>
              <a:rPr lang="en-US" sz="3100" b="false" i="false" u="none" strike="noStrike" spc="-200">
                <a:solidFill>
                  <a:srgbClr val="2F2F2F"/>
                </a:solidFill>
                <a:latin typeface="210 Gulim 090"/>
              </a:rPr>
              <a:t> </a:t>
            </a:r>
            <a:r>
              <a:rPr lang="ko-KR" sz="3100" b="false" i="false" u="none" strike="noStrike" spc="-200">
                <a:solidFill>
                  <a:srgbClr val="2F2F2F"/>
                </a:solidFill>
                <a:ea typeface="210 Gulim 090"/>
              </a:rPr>
              <a:t>미래</a:t>
            </a:r>
            <a:r>
              <a:rPr lang="en-US" sz="3100" b="false" i="false" u="none" strike="noStrike" spc="-200">
                <a:solidFill>
                  <a:srgbClr val="2F2F2F"/>
                </a:solidFill>
                <a:latin typeface="210 Gulim 090"/>
              </a:rPr>
              <a:t> </a:t>
            </a:r>
            <a:r>
              <a:rPr lang="ko-KR" sz="3100" b="false" i="false" u="none" strike="noStrike" spc="-200">
                <a:solidFill>
                  <a:srgbClr val="2F2F2F"/>
                </a:solidFill>
                <a:ea typeface="210 Gulim 090"/>
              </a:rPr>
              <a:t>상상하기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331200" y="6007100"/>
            <a:ext cx="8255000" cy="38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917700" y="2768600"/>
            <a:ext cx="5702300" cy="6527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8496300" y="7632700"/>
            <a:ext cx="7912100" cy="1244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just" lvl="0">
              <a:lnSpc>
                <a:spcPct val="116199"/>
              </a:lnSpc>
            </a:pP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상상한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미래를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그림으로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그리기</a:t>
            </a:r>
          </a:p>
          <a:p>
            <a:pPr algn="just" lvl="0">
              <a:lnSpc>
                <a:spcPct val="116199"/>
              </a:lnSpc>
            </a:pP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다양한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색깔과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재료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사용하기</a:t>
            </a:r>
          </a:p>
          <a:p>
            <a:pPr algn="just" lvl="0">
              <a:lnSpc>
                <a:spcPct val="116199"/>
              </a:lnSpc>
            </a:pP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친구들과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작품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공유하고</a:t>
            </a:r>
            <a:r>
              <a:rPr lang="en-US" sz="2300" b="false" i="false" u="none" strike="noStrike" spc="-2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300" b="false" i="false" u="none" strike="noStrike" spc="-200">
                <a:solidFill>
                  <a:srgbClr val="2F2F2F"/>
                </a:solidFill>
                <a:ea typeface="210 Gulim 050"/>
              </a:rPr>
              <a:t>설명하기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34400" y="6883400"/>
            <a:ext cx="7937500" cy="558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3100" b="false" i="false" u="none" strike="noStrike" spc="-200">
                <a:solidFill>
                  <a:srgbClr val="2F2F2F"/>
                </a:solidFill>
                <a:ea typeface="210 Gulim 090"/>
              </a:rPr>
              <a:t>그림으로</a:t>
            </a:r>
            <a:r>
              <a:rPr lang="en-US" sz="3100" b="false" i="false" u="none" strike="noStrike" spc="-200">
                <a:solidFill>
                  <a:srgbClr val="2F2F2F"/>
                </a:solidFill>
                <a:latin typeface="210 Gulim 090"/>
              </a:rPr>
              <a:t> </a:t>
            </a:r>
            <a:r>
              <a:rPr lang="ko-KR" sz="3100" b="false" i="false" u="none" strike="noStrike" spc="-200">
                <a:solidFill>
                  <a:srgbClr val="2F2F2F"/>
                </a:solidFill>
                <a:ea typeface="210 Gulim 090"/>
              </a:rPr>
              <a:t>표현하기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-139700" y="0"/>
            <a:ext cx="18427700" cy="10401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2540000" y="7899400"/>
            <a:ext cx="23380700" cy="4775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911600" y="2971800"/>
            <a:ext cx="13068300" cy="6413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7462500" y="3327400"/>
            <a:ext cx="635000" cy="647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95300" y="5397500"/>
            <a:ext cx="1016000" cy="1041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725900" y="4876800"/>
            <a:ext cx="1270000" cy="1308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89000" y="3949700"/>
            <a:ext cx="635000" cy="647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03300" y="2819400"/>
            <a:ext cx="5156200" cy="67691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346200" y="1079500"/>
            <a:ext cx="15786100" cy="1422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마무리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159500" y="3492500"/>
            <a:ext cx="10337800" cy="4800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북극곰은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우리의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소중한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지구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친구예요</a:t>
            </a:r>
          </a:p>
          <a:p>
            <a:pPr algn="l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기후변화로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북극곰의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집이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위험해지고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있어요</a:t>
            </a:r>
          </a:p>
          <a:p>
            <a:pPr algn="l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우리의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작은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행동이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큰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변화를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만들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있어요</a:t>
            </a:r>
          </a:p>
          <a:p>
            <a:pPr algn="l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전기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아끼기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,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일회용품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줄이기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,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걷기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실천하기</a:t>
            </a:r>
          </a:p>
          <a:p>
            <a:pPr algn="l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가족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,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친구들과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함께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환경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보호하기</a:t>
            </a:r>
          </a:p>
          <a:p>
            <a:pPr algn="l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북극곰을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지키는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것은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지구를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지키는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일이에요</a:t>
            </a:r>
          </a:p>
          <a:p>
            <a:pPr algn="l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우리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모두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북극곰의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든든한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친구가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되어주세요</a:t>
            </a:r>
          </a:p>
          <a:p>
            <a:pPr algn="l" lvl="0">
              <a:lnSpc>
                <a:spcPct val="132800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함께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노력하면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더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나은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미래를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만들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210 Gulim 070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210 Gulim 070"/>
              </a:rPr>
              <a:t>있어요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0" y="0"/>
            <a:ext cx="18288000" cy="102743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522200" y="977900"/>
            <a:ext cx="5041900" cy="1244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000" b="false" i="false" u="none" strike="noStrike" spc="-200">
                <a:solidFill>
                  <a:srgbClr val="FFFFFF"/>
                </a:solidFill>
                <a:ea typeface="THEBalsamtint"/>
              </a:rPr>
              <a:t>목차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70000" y="914400"/>
            <a:ext cx="10883900" cy="10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70000" y="9271000"/>
            <a:ext cx="10883900" cy="10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0">
            <a:off x="1270000" y="1397000"/>
            <a:ext cx="5321300" cy="2413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165100"/>
            <a:ext cx="1905000" cy="1905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0">
            <a:off x="1270000" y="4000500"/>
            <a:ext cx="5321300" cy="2413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0">
            <a:off x="1270000" y="6616700"/>
            <a:ext cx="5321300" cy="2413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0">
            <a:off x="6832600" y="1397000"/>
            <a:ext cx="5321300" cy="2413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0">
            <a:off x="6832600" y="4000500"/>
            <a:ext cx="5321300" cy="24130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0">
            <a:off x="6832600" y="6616700"/>
            <a:ext cx="5321300" cy="24130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055600" y="6032500"/>
            <a:ext cx="482600" cy="495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446500" y="7378700"/>
            <a:ext cx="317500" cy="330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-180000">
            <a:off x="12052300" y="7874000"/>
            <a:ext cx="5346700" cy="2895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3385800" y="5715000"/>
            <a:ext cx="2933700" cy="29337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625600" y="2755900"/>
            <a:ext cx="4673600" cy="787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북극곰의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특징</a:t>
            </a:r>
          </a:p>
          <a:p>
            <a:pPr algn="l" lvl="0">
              <a:lnSpc>
                <a:spcPct val="116199"/>
              </a:lnSpc>
            </a:pP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서식지와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먹이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25600" y="2032000"/>
            <a:ext cx="46863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FEEBB6"/>
                </a:solidFill>
                <a:ea typeface="210 Gulim 070"/>
              </a:rPr>
              <a:t>북극곰</a:t>
            </a:r>
            <a:r>
              <a:rPr lang="en-US" sz="2600" b="false" i="false" u="none" strike="noStrike" spc="-200">
                <a:solidFill>
                  <a:srgbClr val="FEEBB6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FEEBB6"/>
                </a:solidFill>
                <a:ea typeface="210 Gulim 070"/>
              </a:rPr>
              <a:t>소개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188200" y="2755900"/>
            <a:ext cx="4673600" cy="787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지구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온난화</a:t>
            </a:r>
          </a:p>
          <a:p>
            <a:pPr algn="l" lvl="0">
              <a:lnSpc>
                <a:spcPct val="116199"/>
              </a:lnSpc>
            </a:pP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인간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활동의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영향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188200" y="2032000"/>
            <a:ext cx="46863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FEEBB6"/>
                </a:solidFill>
                <a:ea typeface="210 Gulim 070"/>
              </a:rPr>
              <a:t>기후변화의</a:t>
            </a:r>
            <a:r>
              <a:rPr lang="en-US" sz="2600" b="false" i="false" u="none" strike="noStrike" spc="-200">
                <a:solidFill>
                  <a:srgbClr val="FEEBB6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FEEBB6"/>
                </a:solidFill>
                <a:ea typeface="210 Gulim 070"/>
              </a:rPr>
              <a:t>원인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188200" y="5359400"/>
            <a:ext cx="4673600" cy="787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에너지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절약하기</a:t>
            </a:r>
          </a:p>
          <a:p>
            <a:pPr algn="l" lvl="0">
              <a:lnSpc>
                <a:spcPct val="116199"/>
              </a:lnSpc>
            </a:pP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환경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보호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실천하기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188200" y="4635500"/>
            <a:ext cx="46863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FEEBB6"/>
                </a:solidFill>
                <a:ea typeface="210 Gulim 070"/>
              </a:rPr>
              <a:t>우리의</a:t>
            </a:r>
            <a:r>
              <a:rPr lang="en-US" sz="2600" b="false" i="false" u="none" strike="noStrike" spc="-200">
                <a:solidFill>
                  <a:srgbClr val="FEEBB6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FEEBB6"/>
                </a:solidFill>
                <a:ea typeface="210 Gulim 070"/>
              </a:rPr>
              <a:t>역할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188200" y="7962900"/>
            <a:ext cx="4673600" cy="787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북극곰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보호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약속</a:t>
            </a:r>
          </a:p>
          <a:p>
            <a:pPr algn="l" lvl="0">
              <a:lnSpc>
                <a:spcPct val="116199"/>
              </a:lnSpc>
            </a:pP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지속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가능한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미래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그리기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188200" y="7251700"/>
            <a:ext cx="46863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FEEBB6"/>
                </a:solidFill>
                <a:ea typeface="210 Gulim 070"/>
              </a:rPr>
              <a:t>함께</a:t>
            </a:r>
            <a:r>
              <a:rPr lang="en-US" sz="2600" b="false" i="false" u="none" strike="noStrike" spc="-200">
                <a:solidFill>
                  <a:srgbClr val="FEEBB6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FEEBB6"/>
                </a:solidFill>
                <a:ea typeface="210 Gulim 070"/>
              </a:rPr>
              <a:t>만드는</a:t>
            </a:r>
            <a:r>
              <a:rPr lang="en-US" sz="2600" b="false" i="false" u="none" strike="noStrike" spc="-200">
                <a:solidFill>
                  <a:srgbClr val="FEEBB6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FEEBB6"/>
                </a:solidFill>
                <a:ea typeface="210 Gulim 070"/>
              </a:rPr>
              <a:t>미래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625600" y="5359400"/>
            <a:ext cx="4673600" cy="787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북극의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날씨와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얼음</a:t>
            </a:r>
          </a:p>
          <a:p>
            <a:pPr algn="l" lvl="0">
              <a:lnSpc>
                <a:spcPct val="116199"/>
              </a:lnSpc>
            </a:pP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북극의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다양한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동물들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625600" y="4635500"/>
            <a:ext cx="46863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FEEBB6"/>
                </a:solidFill>
                <a:ea typeface="210 Gulim 070"/>
              </a:rPr>
              <a:t>북극의</a:t>
            </a:r>
            <a:r>
              <a:rPr lang="en-US" sz="2600" b="false" i="false" u="none" strike="noStrike" spc="-200">
                <a:solidFill>
                  <a:srgbClr val="FEEBB6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FEEBB6"/>
                </a:solidFill>
                <a:ea typeface="210 Gulim 070"/>
              </a:rPr>
              <a:t>환경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625600" y="7962900"/>
            <a:ext cx="4673600" cy="787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녹아가는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얼음</a:t>
            </a:r>
          </a:p>
          <a:p>
            <a:pPr algn="l" lvl="0">
              <a:lnSpc>
                <a:spcPct val="116199"/>
              </a:lnSpc>
            </a:pP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사라지는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210 Gulim 050"/>
              </a:rPr>
              <a:t>사냥터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625600" y="7251700"/>
            <a:ext cx="46863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FEEBB6"/>
                </a:solidFill>
                <a:ea typeface="210 Gulim 070"/>
              </a:rPr>
              <a:t>북극곰의</a:t>
            </a:r>
            <a:r>
              <a:rPr lang="en-US" sz="2600" b="false" i="false" u="none" strike="noStrike" spc="-200">
                <a:solidFill>
                  <a:srgbClr val="FEEBB6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FEEBB6"/>
                </a:solidFill>
                <a:ea typeface="210 Gulim 070"/>
              </a:rPr>
              <a:t>위기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0" y="0"/>
            <a:ext cx="18427700" cy="10401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0">
            <a:off x="952500" y="2819400"/>
            <a:ext cx="16256000" cy="6578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 rot="0">
            <a:off x="952500" y="901700"/>
            <a:ext cx="16256000" cy="1917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36700" y="3225800"/>
            <a:ext cx="4787900" cy="2374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1600" y="76200"/>
            <a:ext cx="1752600" cy="2209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18300" y="3225800"/>
            <a:ext cx="4787900" cy="2374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912600" y="3225800"/>
            <a:ext cx="4787900" cy="2374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820900" y="8572500"/>
            <a:ext cx="3606800" cy="19177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803400" y="1117600"/>
            <a:ext cx="14693900" cy="1422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북극곰</a:t>
            </a: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소개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36700" y="6934200"/>
            <a:ext cx="48514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북극권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지역에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서식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북빙양과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주변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바다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,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육지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해빙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(sea ice)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위에서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주로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생활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캐나다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,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그린란드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,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노르웨이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,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러시아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36700" y="6210300"/>
            <a:ext cx="48641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북극곰은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어디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살아요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718300" y="6934200"/>
            <a:ext cx="48514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주로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물범을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사냥해서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먹음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때로는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흰돌고래나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일각고래도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사냥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물고기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,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조류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,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해조류도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먹음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먹이를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찾아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거리를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이동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718300" y="6210300"/>
            <a:ext cx="48641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무엇을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먹고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살까요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12600" y="6934200"/>
            <a:ext cx="48514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흰색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털로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위장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두꺼운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지방층으로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추위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견딤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넓은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발바닥으로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눈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이동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수영을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잘하는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육식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포유류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12600" y="6210300"/>
            <a:ext cx="48641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북극곰의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특징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0" y="0"/>
            <a:ext cx="18427700" cy="10401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0">
            <a:off x="952500" y="2819400"/>
            <a:ext cx="16256000" cy="6578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 rot="0">
            <a:off x="952500" y="901700"/>
            <a:ext cx="16256000" cy="1917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63700" y="3225800"/>
            <a:ext cx="4787900" cy="2743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1600" y="76200"/>
            <a:ext cx="1752600" cy="2209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820900" y="8572500"/>
            <a:ext cx="3606800" cy="1917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63700" y="6248400"/>
            <a:ext cx="4787900" cy="27432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803400" y="1117600"/>
            <a:ext cx="14693900" cy="1422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북극의</a:t>
            </a: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환경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69100" y="4279900"/>
            <a:ext cx="97790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극도로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추운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기후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: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겨울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평균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기온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-40°C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여름에도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기온이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0°C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근처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연중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대부분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얼음과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눈으로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덮여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있음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해빙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: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북극곰의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중요한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서식지이자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사냥터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69100" y="3568700"/>
            <a:ext cx="97917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북극의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날씨와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얼음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69100" y="7302500"/>
            <a:ext cx="97790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물범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: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북극곰의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주요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먹이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북극여우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: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작고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하얀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여우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순록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: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눈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위를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걸어다니는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사슴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바다코끼리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: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엄니를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가진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해양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포유류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769100" y="6591300"/>
            <a:ext cx="97917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북극의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다른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동물들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0" y="0"/>
            <a:ext cx="18427700" cy="10401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0">
            <a:off x="952500" y="2819400"/>
            <a:ext cx="16256000" cy="6578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 rot="0">
            <a:off x="952500" y="901700"/>
            <a:ext cx="16256000" cy="1917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1600" y="76200"/>
            <a:ext cx="1752600" cy="2209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820900" y="8572500"/>
            <a:ext cx="3606800" cy="1917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197100" y="3276600"/>
            <a:ext cx="6134100" cy="2971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509000" y="5473700"/>
            <a:ext cx="1257300" cy="12573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803400" y="1117600"/>
            <a:ext cx="14693900" cy="1422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북극곰이</a:t>
            </a: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위험해요</a:t>
            </a: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97100" y="7721600"/>
            <a:ext cx="6197600" cy="1231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지구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온난화로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얼음이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빠르게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녹음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북극곰의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서식지가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줄어들고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있음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여름철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얼음이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완전히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사라질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위험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97100" y="7010400"/>
            <a:ext cx="62103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얼음이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점점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녹고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있어요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!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944100" y="3276600"/>
            <a:ext cx="6134100" cy="29718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9944100" y="7721600"/>
            <a:ext cx="6197600" cy="1231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사냥터인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해빙이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줄어들어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먹이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부족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먹이를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찾아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멀리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이동해야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함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굶주림과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영양실조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위험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증가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944100" y="7010400"/>
            <a:ext cx="62103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먹이를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찾기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어려워요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0" y="0"/>
            <a:ext cx="18427700" cy="10401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0">
            <a:off x="952500" y="2819400"/>
            <a:ext cx="16256000" cy="6578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 rot="0">
            <a:off x="952500" y="901700"/>
            <a:ext cx="16256000" cy="1917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63700" y="3225800"/>
            <a:ext cx="4787900" cy="2743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1600" y="76200"/>
            <a:ext cx="1752600" cy="2209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820900" y="8572500"/>
            <a:ext cx="3606800" cy="1917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63700" y="6248400"/>
            <a:ext cx="4787900" cy="27432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803400" y="1117600"/>
            <a:ext cx="14693900" cy="1422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왜</a:t>
            </a: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얼음이</a:t>
            </a: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녹을까요</a:t>
            </a: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69100" y="4279900"/>
            <a:ext cx="97790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지구의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평균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기온이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계속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올라가고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있음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기온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상승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속도가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다른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지역보다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2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빠름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여름철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얼음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면적이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급격히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감소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이로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인해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생태계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전체가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위협받고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있음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69100" y="3568700"/>
            <a:ext cx="97917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지구가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점점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더워지고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있어요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(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기후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변화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69100" y="7302500"/>
            <a:ext cx="97790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공장에서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나오는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온실가스가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지구를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덥힘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자동차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배기가스도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기후변화의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원인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숲을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없애고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건물을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많이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지어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문제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악화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쓰레기를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많이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만들어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환경오염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증가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769100" y="6591300"/>
            <a:ext cx="97917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우리의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생활이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문제예요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0" y="0"/>
            <a:ext cx="18427700" cy="10401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0">
            <a:off x="952500" y="2819400"/>
            <a:ext cx="16256000" cy="6578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 rot="0">
            <a:off x="952500" y="901700"/>
            <a:ext cx="16256000" cy="1917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36700" y="3225800"/>
            <a:ext cx="3505200" cy="2374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397500" y="3225800"/>
            <a:ext cx="3505200" cy="2374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258300" y="3225800"/>
            <a:ext cx="3505200" cy="2374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1600" y="76200"/>
            <a:ext cx="1752600" cy="2209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5938500" y="6667500"/>
            <a:ext cx="3454400" cy="3733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3119100" y="3225800"/>
            <a:ext cx="3505200" cy="23749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803400" y="1117600"/>
            <a:ext cx="14693900" cy="1422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우리가</a:t>
            </a: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도와줄</a:t>
            </a: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수</a:t>
            </a: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있어요</a:t>
            </a: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36700" y="6934200"/>
            <a:ext cx="35560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사용하지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않는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전등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끄기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에어컨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적정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온도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유지하기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36700" y="6210300"/>
            <a:ext cx="35687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전기를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아껴요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97500" y="6934200"/>
            <a:ext cx="35560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텀블러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사용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장바구니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들고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장보기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비닐봉지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거절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397500" y="6210300"/>
            <a:ext cx="35687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일회용품을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줄여요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258300" y="6934200"/>
            <a:ext cx="35560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가까운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거리는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걸어가기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자전거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타기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대중교통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이용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58300" y="6210300"/>
            <a:ext cx="35687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걷거나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자전거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타요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119100" y="6934200"/>
            <a:ext cx="35560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플라스틱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,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종이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분리하기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재활용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가능한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물건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구분하기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119100" y="6210300"/>
            <a:ext cx="35687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분리수거를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해요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0" y="0"/>
            <a:ext cx="18427700" cy="10401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rot="0">
            <a:off x="952500" y="901700"/>
            <a:ext cx="16256000" cy="1917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1600" y="76200"/>
            <a:ext cx="1752600" cy="2209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0">
            <a:off x="1092200" y="3086100"/>
            <a:ext cx="5118100" cy="3009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0">
            <a:off x="1092200" y="6388100"/>
            <a:ext cx="5118100" cy="3009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0">
            <a:off x="6502400" y="3086100"/>
            <a:ext cx="5118100" cy="3009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0">
            <a:off x="11912600" y="3086100"/>
            <a:ext cx="5118100" cy="3009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0">
            <a:off x="11912600" y="6388100"/>
            <a:ext cx="5118100" cy="3009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318500" y="6578600"/>
            <a:ext cx="1689100" cy="2781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62800" y="9042400"/>
            <a:ext cx="3975100" cy="13589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803400" y="1117600"/>
            <a:ext cx="14693900" cy="1422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OX </a:t>
            </a: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퀴즈</a:t>
            </a: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! </a:t>
            </a: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북극곰</a:t>
            </a:r>
            <a:r>
              <a:rPr lang="en-US" sz="8000" b="false" i="false" u="none" strike="noStrike" spc="-100">
                <a:solidFill>
                  <a:srgbClr val="FFFFFF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FFFFF"/>
                </a:solidFill>
                <a:ea typeface="THEBalsamtint"/>
              </a:rPr>
              <a:t>지키기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71600" y="4508500"/>
            <a:ext cx="4597400" cy="1231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북극곰은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북극에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살아요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남극에는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펭귄이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살아요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남극은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달라요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71600" y="3797300"/>
            <a:ext cx="46101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북극곰은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남극에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산다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(X)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794500" y="4508500"/>
            <a:ext cx="4597400" cy="1231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전기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사용은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이산화탄소를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만들어요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이산화탄소는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지구를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덥게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해요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전기를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아끼면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지구를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지킬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있어요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794500" y="3403600"/>
            <a:ext cx="4610100" cy="850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210 Gulim 070"/>
              </a:rPr>
              <a:t>전기를</a:t>
            </a:r>
            <a:r>
              <a:rPr lang="en-US" sz="2600" b="false" i="false" u="none" strike="noStrike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210 Gulim 070"/>
              </a:rPr>
              <a:t>많이</a:t>
            </a:r>
            <a:r>
              <a:rPr lang="en-US" sz="2600" b="false" i="false" u="none" strike="noStrike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210 Gulim 070"/>
              </a:rPr>
              <a:t>쓰면</a:t>
            </a:r>
            <a:r>
              <a:rPr lang="en-US" sz="2600" b="false" i="false" u="none" strike="noStrike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210 Gulim 070"/>
              </a:rPr>
              <a:t>지구가</a:t>
            </a:r>
            <a:r>
              <a:rPr lang="en-US" sz="2600" b="false" i="false" u="none" strike="noStrike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210 Gulim 070"/>
              </a:rPr>
              <a:t>더워져요</a:t>
            </a:r>
            <a:r>
              <a:rPr lang="en-US" sz="2600" b="false" i="false" u="none" strike="noStrike">
                <a:solidFill>
                  <a:srgbClr val="000000"/>
                </a:solidFill>
                <a:latin typeface="210 Gulim 070"/>
              </a:rPr>
              <a:t> (O)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192000" y="4546600"/>
            <a:ext cx="4597400" cy="1231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아이스크림은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날씨와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관계없어요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이것은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재미있는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상상이에요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실제로는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우리의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행동이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중요해요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192000" y="3403600"/>
            <a:ext cx="4610100" cy="850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아이스크림을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많이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먹으면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북극이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추워진다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(X)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192000" y="7810500"/>
            <a:ext cx="4597400" cy="1231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쓰레기는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지구를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오염시켜요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오염은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얼음을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녹여요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쓰레기를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줄이면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북극곰을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도와요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192000" y="6705600"/>
            <a:ext cx="4610100" cy="850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쓰레기를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줄이면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북극곰에게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도움이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돼요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(O)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71600" y="7810500"/>
            <a:ext cx="4597400" cy="1231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북극곰은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얼음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위에서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사냥해요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얼음은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북극곰의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집이에요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얼음이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녹으면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북극곰이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위험해요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71600" y="7099300"/>
            <a:ext cx="4610100" cy="4699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북극곰은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얼음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위에서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</a:t>
            </a:r>
            <a:r>
              <a:rPr lang="ko-KR" sz="2600" b="false" i="false" u="none" strike="noStrike" spc="-200">
                <a:solidFill>
                  <a:srgbClr val="000000"/>
                </a:solidFill>
                <a:ea typeface="210 Gulim 070"/>
              </a:rPr>
              <a:t>살아요</a:t>
            </a:r>
            <a:r>
              <a:rPr lang="en-US" sz="2600" b="false" i="false" u="none" strike="noStrike" spc="-200">
                <a:solidFill>
                  <a:srgbClr val="000000"/>
                </a:solidFill>
                <a:latin typeface="210 Gulim 070"/>
              </a:rPr>
              <a:t> (O)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-25400" y="0"/>
            <a:ext cx="18338800" cy="10312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149600" y="8674100"/>
            <a:ext cx="253746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0">
            <a:off x="1612900" y="2755900"/>
            <a:ext cx="4813300" cy="66040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968500" y="5168900"/>
            <a:ext cx="4165600" cy="4406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사용하지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않는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전등과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TV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꼭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끄기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에어컨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대신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선풍기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사용하기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컴퓨터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사용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시간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줄이기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콘센트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뽑기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냉장고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문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열어두지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않기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전기절약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스티커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만들어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붙이기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부모님께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전기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절약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방법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알려드리기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친구들에게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전기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절약의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중요성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설명하기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327400" y="2755900"/>
            <a:ext cx="1371600" cy="622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68500" y="4838700"/>
            <a:ext cx="4114800" cy="381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930400" y="4038600"/>
            <a:ext cx="4191000" cy="533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000" b="false" i="false" u="none" strike="noStrike" spc="-200">
                <a:solidFill>
                  <a:srgbClr val="2F2F2F"/>
                </a:solidFill>
                <a:ea typeface="210 Gulim 090"/>
              </a:rPr>
              <a:t>전기</a:t>
            </a:r>
            <a:r>
              <a:rPr lang="en-US" sz="3000" b="false" i="false" u="none" strike="noStrike" spc="-200">
                <a:solidFill>
                  <a:srgbClr val="2F2F2F"/>
                </a:solidFill>
                <a:latin typeface="210 Gulim 090"/>
              </a:rPr>
              <a:t> </a:t>
            </a:r>
            <a:r>
              <a:rPr lang="ko-KR" sz="3000" b="false" i="false" u="none" strike="noStrike" spc="-200">
                <a:solidFill>
                  <a:srgbClr val="2F2F2F"/>
                </a:solidFill>
                <a:ea typeface="210 Gulim 090"/>
              </a:rPr>
              <a:t>아끼기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657600" y="2781300"/>
            <a:ext cx="7112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07899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210 Gulim 090"/>
              </a:rPr>
              <a:t>01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09700" y="495300"/>
            <a:ext cx="15468600" cy="1422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000" b="false" i="false" u="none" strike="noStrike" spc="-100">
                <a:solidFill>
                  <a:srgbClr val="FEE9A2"/>
                </a:solidFill>
                <a:ea typeface="THEBalsamtint"/>
              </a:rPr>
              <a:t>내가</a:t>
            </a:r>
            <a:r>
              <a:rPr lang="en-US" sz="8000" b="false" i="false" u="none" strike="noStrike" spc="-100">
                <a:solidFill>
                  <a:srgbClr val="FEE9A2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EE9A2"/>
                </a:solidFill>
                <a:ea typeface="THEBalsamtint"/>
              </a:rPr>
              <a:t>지킬</a:t>
            </a:r>
            <a:r>
              <a:rPr lang="en-US" sz="8000" b="false" i="false" u="none" strike="noStrike" spc="-100">
                <a:solidFill>
                  <a:srgbClr val="FEE9A2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EE9A2"/>
                </a:solidFill>
                <a:ea typeface="THEBalsamtint"/>
              </a:rPr>
              <a:t>수</a:t>
            </a:r>
            <a:r>
              <a:rPr lang="en-US" sz="8000" b="false" i="false" u="none" strike="noStrike" spc="-100">
                <a:solidFill>
                  <a:srgbClr val="FEE9A2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EE9A2"/>
                </a:solidFill>
                <a:ea typeface="THEBalsamtint"/>
              </a:rPr>
              <a:t>있는</a:t>
            </a:r>
            <a:r>
              <a:rPr lang="en-US" sz="8000" b="false" i="false" u="none" strike="noStrike" spc="-100">
                <a:solidFill>
                  <a:srgbClr val="FEE9A2"/>
                </a:solidFill>
                <a:latin typeface="THEBalsamtint"/>
              </a:rPr>
              <a:t> </a:t>
            </a:r>
            <a:r>
              <a:rPr lang="ko-KR" sz="8000" b="false" i="false" u="none" strike="noStrike" spc="-100">
                <a:solidFill>
                  <a:srgbClr val="FEE9A2"/>
                </a:solidFill>
                <a:ea typeface="THEBalsamtint"/>
              </a:rPr>
              <a:t>약속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0">
            <a:off x="6743700" y="2755900"/>
            <a:ext cx="4813300" cy="66040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7086600" y="5168900"/>
            <a:ext cx="4165600" cy="4406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물병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대신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텀블러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사용하기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장바구니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들고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장보기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종이컵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대신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개인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컵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사용하기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일회용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빨대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거절하기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손수건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사용하기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비닐봉지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대신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에코백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사용하기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일회용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젓가락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대신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수저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가지고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다니기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친구들에게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일회용품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줄이기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권유하기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458200" y="2755900"/>
            <a:ext cx="1371600" cy="622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086600" y="4838700"/>
            <a:ext cx="4114800" cy="381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7048500" y="4038600"/>
            <a:ext cx="4191000" cy="533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000" b="false" i="false" u="none" strike="noStrike" spc="-200">
                <a:solidFill>
                  <a:srgbClr val="2F2F2F"/>
                </a:solidFill>
                <a:ea typeface="210 Gulim 090"/>
              </a:rPr>
              <a:t>일회용품</a:t>
            </a:r>
            <a:r>
              <a:rPr lang="en-US" sz="3000" b="false" i="false" u="none" strike="noStrike" spc="-200">
                <a:solidFill>
                  <a:srgbClr val="2F2F2F"/>
                </a:solidFill>
                <a:latin typeface="210 Gulim 090"/>
              </a:rPr>
              <a:t> </a:t>
            </a:r>
            <a:r>
              <a:rPr lang="ko-KR" sz="3000" b="false" i="false" u="none" strike="noStrike" spc="-200">
                <a:solidFill>
                  <a:srgbClr val="2F2F2F"/>
                </a:solidFill>
                <a:ea typeface="210 Gulim 090"/>
              </a:rPr>
              <a:t>줄이기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88400" y="2781300"/>
            <a:ext cx="7112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07899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210 Gulim 090"/>
              </a:rPr>
              <a:t>02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0">
            <a:off x="11861800" y="2755900"/>
            <a:ext cx="4813300" cy="660400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2217400" y="5168900"/>
            <a:ext cx="4165600" cy="3517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가까운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거리는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걸어가기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자전거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타고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학교가기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엘리베이터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대신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계단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이용하기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대중교통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이용하기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가족과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함께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산책하기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친구들과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걷기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대회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열기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자전거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도로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이용하기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-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부모님께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차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대신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걷자고</a:t>
            </a:r>
            <a:r>
              <a:rPr lang="en-US" sz="2200" b="false" i="false" u="none" strike="noStrike" spc="-100">
                <a:solidFill>
                  <a:srgbClr val="2F2F2F"/>
                </a:solidFill>
                <a:latin typeface="210 Gulim 050"/>
              </a:rPr>
              <a:t> </a:t>
            </a:r>
            <a:r>
              <a:rPr lang="ko-KR" sz="2200" b="false" i="false" u="none" strike="noStrike" spc="-100">
                <a:solidFill>
                  <a:srgbClr val="2F2F2F"/>
                </a:solidFill>
                <a:ea typeface="210 Gulim 050"/>
              </a:rPr>
              <a:t>제안하기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589000" y="2755900"/>
            <a:ext cx="1371600" cy="6223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217400" y="4838700"/>
            <a:ext cx="4114800" cy="38100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12179300" y="4038600"/>
            <a:ext cx="4191000" cy="533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000" b="false" i="false" u="none" strike="noStrike" spc="-200">
                <a:solidFill>
                  <a:srgbClr val="2F2F2F"/>
                </a:solidFill>
                <a:ea typeface="210 Gulim 090"/>
              </a:rPr>
              <a:t>걷거나</a:t>
            </a:r>
            <a:r>
              <a:rPr lang="en-US" sz="3000" b="false" i="false" u="none" strike="noStrike" spc="-200">
                <a:solidFill>
                  <a:srgbClr val="2F2F2F"/>
                </a:solidFill>
                <a:latin typeface="210 Gulim 090"/>
              </a:rPr>
              <a:t> </a:t>
            </a:r>
            <a:r>
              <a:rPr lang="ko-KR" sz="3000" b="false" i="false" u="none" strike="noStrike" spc="-200">
                <a:solidFill>
                  <a:srgbClr val="2F2F2F"/>
                </a:solidFill>
                <a:ea typeface="210 Gulim 090"/>
              </a:rPr>
              <a:t>자전거</a:t>
            </a:r>
            <a:r>
              <a:rPr lang="en-US" sz="3000" b="false" i="false" u="none" strike="noStrike" spc="-200">
                <a:solidFill>
                  <a:srgbClr val="2F2F2F"/>
                </a:solidFill>
                <a:latin typeface="210 Gulim 090"/>
              </a:rPr>
              <a:t> </a:t>
            </a:r>
            <a:r>
              <a:rPr lang="ko-KR" sz="3000" b="false" i="false" u="none" strike="noStrike" spc="-200">
                <a:solidFill>
                  <a:srgbClr val="2F2F2F"/>
                </a:solidFill>
                <a:ea typeface="210 Gulim 090"/>
              </a:rPr>
              <a:t>타기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919200" y="2781300"/>
            <a:ext cx="7112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07899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210 Gulim 090"/>
              </a:rPr>
              <a:t>03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274800" y="8420100"/>
            <a:ext cx="4241800" cy="22479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82600" y="2082800"/>
            <a:ext cx="1778000" cy="177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