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210 Bimiljeongwon Bold" panose="020B0600000101010101" charset="-127"/>
      <p:bold r:id="rId14"/>
    </p:embeddedFont>
    <p:embeddedFont>
      <p:font typeface="Pretendard Regular" panose="020B0600000101010101" charset="-127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retendard Medium" panose="02000603000000020004" pitchFamily="50" charset="-127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8712200"/>
            <a:ext cx="10210800" cy="1003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45000" y="9017000"/>
            <a:ext cx="89408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200" b="0" i="0" u="none" strike="noStrike">
                <a:solidFill>
                  <a:srgbClr val="000000"/>
                </a:solidFill>
                <a:ea typeface="Pretendard Medium"/>
              </a:rPr>
              <a:t>바다의</a:t>
            </a:r>
            <a:r>
              <a:rPr lang="en-US" sz="2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200" b="0" i="0" u="none" strike="noStrike">
                <a:solidFill>
                  <a:srgbClr val="000000"/>
                </a:solidFill>
                <a:ea typeface="Pretendard Medium"/>
              </a:rPr>
              <a:t>중요성과</a:t>
            </a:r>
            <a:r>
              <a:rPr lang="en-US" sz="2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200" b="0" i="0" u="none" strike="noStrike">
                <a:solidFill>
                  <a:srgbClr val="000000"/>
                </a:solidFill>
                <a:ea typeface="Pretendard Medium"/>
              </a:rPr>
              <a:t>보호</a:t>
            </a:r>
            <a:r>
              <a:rPr lang="en-US" sz="2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200" b="0" i="0" u="none" strike="noStrike">
                <a:solidFill>
                  <a:srgbClr val="000000"/>
                </a:solidFill>
                <a:ea typeface="Pretendard Medium"/>
              </a:rPr>
              <a:t>방법</a:t>
            </a:r>
            <a:r>
              <a:rPr lang="en-US" sz="2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200" b="0" i="0" u="none" strike="noStrike">
                <a:solidFill>
                  <a:srgbClr val="000000"/>
                </a:solidFill>
                <a:ea typeface="Pretendard Medium"/>
              </a:rPr>
              <a:t>알아보기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51100" y="4140200"/>
            <a:ext cx="13398500" cy="426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7109"/>
              </a:lnSpc>
            </a:pPr>
            <a:r>
              <a:rPr lang="ko-KR" sz="13100" b="0" i="0" u="none" strike="noStrike">
                <a:solidFill>
                  <a:srgbClr val="000000"/>
                </a:solidFill>
                <a:ea typeface="210 Bimiljeongwon Bold"/>
              </a:rPr>
              <a:t>바다의</a:t>
            </a:r>
            <a:r>
              <a:rPr lang="en-US" sz="131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13100" b="0" i="0" u="none" strike="noStrike">
                <a:solidFill>
                  <a:srgbClr val="000000"/>
                </a:solidFill>
                <a:ea typeface="210 Bimiljeongwon Bold"/>
              </a:rPr>
              <a:t>날</a:t>
            </a:r>
            <a:r>
              <a:rPr lang="en-US" sz="13100" b="0" i="0" u="none" strike="noStrike">
                <a:solidFill>
                  <a:srgbClr val="000000"/>
                </a:solidFill>
                <a:latin typeface="210 Bimiljeongwon Bold"/>
              </a:rPr>
              <a:t>, </a:t>
            </a:r>
            <a:r>
              <a:rPr lang="ko-KR" sz="13100" b="0" i="0" u="none" strike="noStrike">
                <a:solidFill>
                  <a:srgbClr val="000000"/>
                </a:solidFill>
                <a:ea typeface="210 Bimiljeongwon Bold"/>
              </a:rPr>
              <a:t>바다를</a:t>
            </a:r>
            <a:r>
              <a:rPr lang="en-US" sz="131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13100" b="0" i="0" u="none" strike="noStrike">
                <a:solidFill>
                  <a:srgbClr val="000000"/>
                </a:solidFill>
                <a:ea typeface="210 Bimiljeongwon Bold"/>
              </a:rPr>
              <a:t>지켜요</a:t>
            </a:r>
            <a:r>
              <a:rPr lang="en-US" sz="13100" b="0" i="0" u="none" strike="noStrike">
                <a:solidFill>
                  <a:srgbClr val="000000"/>
                </a:solidFill>
                <a:latin typeface="210 Bimiljeongwon Bold"/>
              </a:rPr>
              <a:t>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0" y="2235200"/>
            <a:ext cx="2413000" cy="2413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00300" y="1447800"/>
            <a:ext cx="13487400" cy="57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우리의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소중한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바다를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함께</a:t>
            </a:r>
            <a:r>
              <a:rPr lang="en-US" sz="32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200" b="0" i="0" u="none" strike="noStrike">
                <a:solidFill>
                  <a:srgbClr val="000000"/>
                </a:solidFill>
                <a:ea typeface="Pretendard Medium"/>
              </a:rPr>
              <a:t>보호해요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0" y="2235200"/>
            <a:ext cx="14820900" cy="63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9900" y="7404100"/>
            <a:ext cx="1701800" cy="1701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71700" y="812800"/>
            <a:ext cx="2743200" cy="927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7366000"/>
            <a:ext cx="14795500" cy="2171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0" y="3022600"/>
            <a:ext cx="5245100" cy="4343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30500" y="2032000"/>
            <a:ext cx="128270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나의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바다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실천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약속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39900" y="4356100"/>
            <a:ext cx="7899400" cy="185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바닷가에서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쓰레기를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주워올게요</a:t>
            </a:r>
          </a:p>
          <a:p>
            <a:pPr lvl="0" algn="l">
              <a:lnSpc>
                <a:spcPct val="149400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일회용품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사용을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줄일게요</a:t>
            </a:r>
          </a:p>
          <a:p>
            <a:pPr lvl="0" algn="l">
              <a:lnSpc>
                <a:spcPct val="149400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물을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아껴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쓸게요</a:t>
            </a:r>
          </a:p>
          <a:p>
            <a:pPr lvl="0" algn="l">
              <a:lnSpc>
                <a:spcPct val="149400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생물을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소중히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대할게요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9900" y="3390900"/>
            <a:ext cx="791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ko-KR" sz="25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나는</a:t>
            </a:r>
            <a:r>
              <a:rPr lang="en-US" sz="25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이런</a:t>
            </a:r>
            <a:r>
              <a:rPr lang="en-US" sz="25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약속을</a:t>
            </a:r>
            <a:r>
              <a:rPr lang="en-US" sz="25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지킬</a:t>
            </a:r>
            <a:r>
              <a:rPr lang="en-US" sz="25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거예요</a:t>
            </a:r>
            <a:r>
              <a:rPr lang="en-US" sz="25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24100" y="8242300"/>
            <a:ext cx="13817600" cy="80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여러분의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작은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실천이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살립니다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모두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지킴이가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되어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깨끗하고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건강한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만들어요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함께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행복해질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거예요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약속을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꼭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지켜주세요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41500" y="7429500"/>
            <a:ext cx="15875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en-US" sz="1900" b="0" i="0" u="none" strike="noStrike" spc="100">
                <a:solidFill>
                  <a:srgbClr val="000000">
                    <a:alpha val="80000"/>
                  </a:srgbClr>
                </a:solidFill>
                <a:latin typeface="Pretendard Medium"/>
              </a:rPr>
              <a:t>KEY POINT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905000"/>
            <a:ext cx="990600" cy="990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4500" y="3124200"/>
            <a:ext cx="3187700" cy="265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미니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퀴즈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!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복습해볼까요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5400000">
            <a:off x="10439400" y="2463800"/>
            <a:ext cx="800100" cy="889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163300" y="8915400"/>
            <a:ext cx="57150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퀴즈로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배운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내용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정리하기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8572500" y="5880100"/>
            <a:ext cx="4521200" cy="88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62000"/>
          </a:blip>
          <a:stretch>
            <a:fillRect/>
          </a:stretch>
        </p:blipFill>
        <p:spPr>
          <a:xfrm>
            <a:off x="10845800" y="3276600"/>
            <a:ext cx="5715000" cy="127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264900" y="2197100"/>
            <a:ext cx="53213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바다에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대해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배운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내용을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확인해봐요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64900" y="4711700"/>
            <a:ext cx="5321300" cy="1028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바다는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지구의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몇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%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를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차지할까요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?</a:t>
            </a:r>
          </a:p>
          <a:p>
            <a:pPr lvl="0" algn="l">
              <a:lnSpc>
                <a:spcPct val="124499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중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가장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큰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동물은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?</a:t>
            </a:r>
          </a:p>
          <a:p>
            <a:pPr lvl="0" algn="l">
              <a:lnSpc>
                <a:spcPct val="124499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우리가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지켜야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할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약속은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5600" y="1930400"/>
            <a:ext cx="5054600" cy="1587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791200" y="2298700"/>
            <a:ext cx="441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지구의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70%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48300" y="2006600"/>
            <a:ext cx="596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1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600" y="3556000"/>
            <a:ext cx="5054600" cy="15875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791200" y="3924300"/>
            <a:ext cx="441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대왕고래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8300" y="3632200"/>
            <a:ext cx="596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2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600" y="5092700"/>
            <a:ext cx="5054600" cy="15875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791200" y="5461000"/>
            <a:ext cx="441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쓰레기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되가져오기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48300" y="5168900"/>
            <a:ext cx="596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3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5600" y="6769100"/>
            <a:ext cx="5054600" cy="15875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5791200" y="7137400"/>
            <a:ext cx="441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일회용품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줄이기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97500" y="6845300"/>
            <a:ext cx="596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4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5600" y="8432800"/>
            <a:ext cx="5143500" cy="11684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5791200" y="8839200"/>
            <a:ext cx="441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수돗물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아껴쓰기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448300" y="8547100"/>
            <a:ext cx="5969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5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5400000">
            <a:off x="10439400" y="9029700"/>
            <a:ext cx="800100" cy="889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alphaModFix amt="62000"/>
          </a:blip>
          <a:stretch>
            <a:fillRect/>
          </a:stretch>
        </p:blipFill>
        <p:spPr>
          <a:xfrm>
            <a:off x="10845800" y="8420100"/>
            <a:ext cx="5715000" cy="12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8712200"/>
            <a:ext cx="10210800" cy="1003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33700" y="4381500"/>
            <a:ext cx="12420600" cy="215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7109"/>
              </a:lnSpc>
            </a:pPr>
            <a:r>
              <a:rPr lang="ko-KR" sz="12100" b="0" i="0" u="none" strike="noStrike">
                <a:solidFill>
                  <a:srgbClr val="000000"/>
                </a:solidFill>
                <a:ea typeface="210 Bimiljeongwon Bold"/>
              </a:rPr>
              <a:t>바다를</a:t>
            </a:r>
            <a:r>
              <a:rPr lang="en-US" sz="121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12100" b="0" i="0" u="none" strike="noStrike">
                <a:solidFill>
                  <a:srgbClr val="000000"/>
                </a:solidFill>
                <a:ea typeface="210 Bimiljeongwon Bold"/>
              </a:rPr>
              <a:t>지켜요</a:t>
            </a:r>
            <a:r>
              <a:rPr lang="en-US" sz="12100" b="0" i="0" u="none" strike="noStrike">
                <a:solidFill>
                  <a:srgbClr val="000000"/>
                </a:solidFill>
                <a:latin typeface="210 Bimiljeongwon Bold"/>
              </a:rPr>
              <a:t>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2235200"/>
            <a:ext cx="14820900" cy="6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14274800" y="2565400"/>
            <a:ext cx="2692400" cy="2692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762500" y="8915400"/>
            <a:ext cx="8775700" cy="58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3300" b="0" i="0" u="none" strike="noStrike">
                <a:solidFill>
                  <a:srgbClr val="000000"/>
                </a:solidFill>
                <a:ea typeface="Pretendard Medium"/>
              </a:rPr>
              <a:t>우리의</a:t>
            </a:r>
            <a:r>
              <a:rPr lang="en-US" sz="3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300" b="0" i="0" u="none" strike="noStrike">
                <a:solidFill>
                  <a:srgbClr val="000000"/>
                </a:solidFill>
                <a:ea typeface="Pretendard Medium"/>
              </a:rPr>
              <a:t>실천이</a:t>
            </a:r>
            <a:r>
              <a:rPr lang="en-US" sz="3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300" b="0" i="0" u="none" strike="noStrike">
                <a:solidFill>
                  <a:srgbClr val="000000"/>
                </a:solidFill>
                <a:ea typeface="Pretendard Medium"/>
              </a:rPr>
              <a:t>바다를</a:t>
            </a:r>
            <a:r>
              <a:rPr lang="en-US" sz="3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3300" b="0" i="0" u="none" strike="noStrike">
                <a:solidFill>
                  <a:srgbClr val="000000"/>
                </a:solidFill>
                <a:ea typeface="Pretendard Medium"/>
              </a:rPr>
              <a:t>살려요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905000"/>
            <a:ext cx="990600" cy="990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17700" y="2082800"/>
            <a:ext cx="6477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3300" b="0" i="0" u="none" strike="noStrike">
                <a:solidFill>
                  <a:srgbClr val="000000"/>
                </a:solidFill>
                <a:latin typeface="Pretendard Medium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8000" y="2044700"/>
            <a:ext cx="62357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목차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35200" y="8064500"/>
            <a:ext cx="6337300" cy="1206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오염의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심각성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플라스틱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문제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생태계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위협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35200" y="4762500"/>
            <a:ext cx="6337300" cy="1206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바다의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날의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의미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바다를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아끼고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지키는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날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- 1996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년부터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시작된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기념일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66300" y="8064500"/>
            <a:ext cx="6337300" cy="1206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일상에서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실천할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수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있는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방법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지킴이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되기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지속적인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관심과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노력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66300" y="4762500"/>
            <a:ext cx="6337300" cy="1206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지구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표면의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70%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차지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다양한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생물의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서식지</a:t>
            </a:r>
          </a:p>
          <a:p>
            <a:pPr lvl="0" algn="l">
              <a:lnSpc>
                <a:spcPct val="124499"/>
              </a:lnSpc>
            </a:pP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중요한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자원의</a:t>
            </a:r>
            <a:r>
              <a:rPr lang="en-US" sz="22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2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보고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3340100"/>
            <a:ext cx="7239000" cy="1206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172700" y="3949700"/>
            <a:ext cx="187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Chapter 2   | 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76100" y="3949700"/>
            <a:ext cx="43053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바다의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특징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0" y="6604000"/>
            <a:ext cx="7239000" cy="12065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8" name="TextBox 18"/>
          <p:cNvSpPr txBox="1"/>
          <p:nvPr/>
        </p:nvSpPr>
        <p:spPr>
          <a:xfrm>
            <a:off x="2717800" y="7213600"/>
            <a:ext cx="187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Chapter 3   |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08500" y="7213600"/>
            <a:ext cx="43053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바다가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겪는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문제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300" y="3352800"/>
            <a:ext cx="7239000" cy="120650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2" name="TextBox 22"/>
          <p:cNvSpPr txBox="1"/>
          <p:nvPr/>
        </p:nvSpPr>
        <p:spPr>
          <a:xfrm>
            <a:off x="2692400" y="3962400"/>
            <a:ext cx="187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Chapter 1   | 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83100" y="3962400"/>
            <a:ext cx="43053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바다의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날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소개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400" y="6604000"/>
            <a:ext cx="7239000" cy="1206500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6" name="TextBox 26"/>
          <p:cNvSpPr txBox="1"/>
          <p:nvPr/>
        </p:nvSpPr>
        <p:spPr>
          <a:xfrm>
            <a:off x="10350500" y="7213600"/>
            <a:ext cx="18796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Chapter 4   | 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53900" y="7213600"/>
            <a:ext cx="43053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바다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보호</a:t>
            </a:r>
            <a:r>
              <a:rPr lang="en-US" sz="23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300" b="0" i="0" u="none" strike="noStrike">
                <a:solidFill>
                  <a:srgbClr val="000000"/>
                </a:solidFill>
                <a:ea typeface="Pretendard Medium"/>
              </a:rPr>
              <a:t>방법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3683000"/>
            <a:ext cx="5219700" cy="5765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3683000"/>
            <a:ext cx="9055100" cy="2806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18700" y="4483100"/>
            <a:ext cx="6489700" cy="160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- 1996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년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5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월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31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일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제정</a:t>
            </a:r>
          </a:p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해양수산부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주관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기념일</a:t>
            </a:r>
          </a:p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바다의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중요성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인식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확산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목적</a:t>
            </a:r>
          </a:p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매년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다양한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행사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개최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70800" y="3721100"/>
            <a:ext cx="16764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200" b="0" i="0" u="none" strike="noStrike">
                <a:solidFill>
                  <a:srgbClr val="000000"/>
                </a:solidFill>
                <a:ea typeface="Pretendard Medium"/>
              </a:rPr>
              <a:t>기원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4013200"/>
            <a:ext cx="2527300" cy="25273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0" y="6604000"/>
            <a:ext cx="9055100" cy="28067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8700" y="7404100"/>
            <a:ext cx="6489700" cy="160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바다를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아끼고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지키는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날</a:t>
            </a:r>
          </a:p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환경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보호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의식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고취</a:t>
            </a:r>
          </a:p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산업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발전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도모</a:t>
            </a:r>
          </a:p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국민의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사랑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정신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함양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70800" y="6642100"/>
            <a:ext cx="16764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200" b="0" i="0" u="none" strike="noStrike">
                <a:solidFill>
                  <a:srgbClr val="000000"/>
                </a:solidFill>
                <a:ea typeface="Pretendard Medium"/>
              </a:rPr>
              <a:t>의미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6934200"/>
            <a:ext cx="2527300" cy="2527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900" y="1905000"/>
            <a:ext cx="990600" cy="990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9600" y="4343400"/>
            <a:ext cx="4775200" cy="49149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048000" y="2032000"/>
            <a:ext cx="83693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바다의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날이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뭐예요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905000"/>
            <a:ext cx="990600" cy="990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48000" y="2032000"/>
            <a:ext cx="83820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바다는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어떤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곳일까요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200" y="3911600"/>
            <a:ext cx="5067300" cy="50673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35200" y="5918200"/>
            <a:ext cx="4051300" cy="1003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600" b="0" i="0" u="none" strike="noStrike">
                <a:solidFill>
                  <a:srgbClr val="000000"/>
                </a:solidFill>
                <a:ea typeface="Pretendard Medium"/>
              </a:rPr>
              <a:t>바다의</a:t>
            </a:r>
            <a:r>
              <a:rPr lang="en-US" sz="56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5600" b="0" i="0" u="none" strike="noStrike">
                <a:solidFill>
                  <a:srgbClr val="000000"/>
                </a:solidFill>
                <a:ea typeface="Pretendard Medium"/>
              </a:rPr>
              <a:t>특징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100" y="4292600"/>
            <a:ext cx="1854200" cy="4292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00" y="6286500"/>
            <a:ext cx="2438400" cy="228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7300" y="3632200"/>
            <a:ext cx="7683500" cy="1587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7300" y="5664200"/>
            <a:ext cx="7683500" cy="15875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7300" y="7683500"/>
            <a:ext cx="7683500" cy="1587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5" name="TextBox 15"/>
          <p:cNvSpPr txBox="1"/>
          <p:nvPr/>
        </p:nvSpPr>
        <p:spPr>
          <a:xfrm>
            <a:off x="10591800" y="3822700"/>
            <a:ext cx="5511800" cy="3810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지구의</a:t>
            </a:r>
            <a:r>
              <a:rPr lang="en-US" sz="2100" b="0" i="0" u="none" strike="noStrike">
                <a:solidFill>
                  <a:srgbClr val="000000"/>
                </a:solidFill>
                <a:latin typeface="Pretendard Medium"/>
              </a:rPr>
              <a:t> 70%</a:t>
            </a: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가</a:t>
            </a:r>
            <a:r>
              <a:rPr lang="en-US" sz="2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바다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91800" y="4368800"/>
            <a:ext cx="54864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지구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표면의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대부분을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차지</a:t>
            </a:r>
          </a:p>
          <a:p>
            <a:pPr lvl="0" algn="l">
              <a:lnSpc>
                <a:spcPct val="124499"/>
              </a:lnSpc>
            </a:pP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기후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조절과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산소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공급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역할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8" name="TextBox 18"/>
          <p:cNvSpPr txBox="1"/>
          <p:nvPr/>
        </p:nvSpPr>
        <p:spPr>
          <a:xfrm>
            <a:off x="10566400" y="5829300"/>
            <a:ext cx="5511800" cy="3810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다양한</a:t>
            </a:r>
            <a:r>
              <a:rPr lang="en-US" sz="2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생물의</a:t>
            </a:r>
            <a:r>
              <a:rPr lang="en-US" sz="2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서식지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66400" y="6375400"/>
            <a:ext cx="54864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수많은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생물의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집</a:t>
            </a:r>
          </a:p>
          <a:p>
            <a:pPr lvl="0" algn="l">
              <a:lnSpc>
                <a:spcPct val="124499"/>
              </a:lnSpc>
            </a:pP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복잡하고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풍부한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생태계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형성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21" name="TextBox 21"/>
          <p:cNvSpPr txBox="1"/>
          <p:nvPr/>
        </p:nvSpPr>
        <p:spPr>
          <a:xfrm>
            <a:off x="10591800" y="7899400"/>
            <a:ext cx="5511800" cy="3810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중요한</a:t>
            </a:r>
            <a:r>
              <a:rPr lang="en-US" sz="2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자원의</a:t>
            </a:r>
            <a:r>
              <a:rPr lang="en-US" sz="21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100" b="0" i="0" u="none" strike="noStrike">
                <a:solidFill>
                  <a:srgbClr val="000000"/>
                </a:solidFill>
                <a:ea typeface="Pretendard Medium"/>
              </a:rPr>
              <a:t>보고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91800" y="8445500"/>
            <a:ext cx="5486400" cy="58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식량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에너지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광물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자원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제공</a:t>
            </a:r>
          </a:p>
          <a:p>
            <a:pPr lvl="0" algn="l">
              <a:lnSpc>
                <a:spcPct val="124499"/>
              </a:lnSpc>
            </a:pP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관광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및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레저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산업</a:t>
            </a:r>
            <a:r>
              <a:rPr lang="en-US" sz="16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6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발전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4300" y="3771900"/>
            <a:ext cx="1333500" cy="1333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8900" y="5753100"/>
            <a:ext cx="1358900" cy="13589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0800" y="7797800"/>
            <a:ext cx="1397000" cy="139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3632200"/>
            <a:ext cx="6934200" cy="59182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97100" y="7924800"/>
            <a:ext cx="60833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플라스틱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무분별한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투기</a:t>
            </a:r>
          </a:p>
          <a:p>
            <a:pPr lvl="0" algn="l">
              <a:lnSpc>
                <a:spcPct val="149400"/>
              </a:lnSpc>
            </a:pP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산업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폐수와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생활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하수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유입</a:t>
            </a:r>
          </a:p>
          <a:p>
            <a:pPr lvl="0" algn="l">
              <a:lnSpc>
                <a:spcPct val="149400"/>
              </a:lnSpc>
            </a:pP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기름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유출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사고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59000" y="3784600"/>
            <a:ext cx="60960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9400"/>
              </a:lnSpc>
            </a:pPr>
            <a:r>
              <a:rPr lang="ko-KR" sz="26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해양</a:t>
            </a:r>
            <a:r>
              <a:rPr lang="en-US" sz="26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오염의</a:t>
            </a:r>
            <a:r>
              <a:rPr lang="en-US" sz="26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원인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00" y="3632200"/>
            <a:ext cx="6934200" cy="5918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058400" y="7924800"/>
            <a:ext cx="6083300" cy="1333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생물의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서식지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파괴</a:t>
            </a:r>
          </a:p>
          <a:p>
            <a:pPr lvl="0" algn="l">
              <a:lnSpc>
                <a:spcPct val="149400"/>
              </a:lnSpc>
            </a:pP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플라스틱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섭취로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인한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폐사</a:t>
            </a:r>
          </a:p>
          <a:p>
            <a:pPr lvl="0" algn="l">
              <a:lnSpc>
                <a:spcPct val="149400"/>
              </a:lnSpc>
            </a:pP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생태계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균형</a:t>
            </a:r>
            <a:r>
              <a:rPr lang="en-US" sz="21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1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파괴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20300" y="3784600"/>
            <a:ext cx="6096000" cy="469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9400"/>
              </a:lnSpc>
            </a:pPr>
            <a:r>
              <a:rPr lang="ko-KR" sz="26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해양</a:t>
            </a:r>
            <a:r>
              <a:rPr lang="en-US" sz="26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생물에</a:t>
            </a:r>
            <a:r>
              <a:rPr lang="en-US" sz="26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미치는</a:t>
            </a:r>
            <a:r>
              <a:rPr lang="en-US" sz="2600" b="0" i="0" u="none" strike="noStrike">
                <a:solidFill>
                  <a:srgbClr val="000000">
                    <a:alpha val="80000"/>
                  </a:srgbClr>
                </a:solidFill>
                <a:latin typeface="Pretendard Medium"/>
              </a:rPr>
              <a:t> </a:t>
            </a:r>
            <a:r>
              <a:rPr lang="ko-KR" sz="2600" b="0" i="0" u="none" strike="noStrike">
                <a:solidFill>
                  <a:srgbClr val="000000">
                    <a:alpha val="80000"/>
                  </a:srgbClr>
                </a:solidFill>
                <a:ea typeface="Pretendard Medium"/>
              </a:rPr>
              <a:t>영향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0" y="4737100"/>
            <a:ext cx="6172200" cy="2794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4737100"/>
            <a:ext cx="6172200" cy="2794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900" y="1905000"/>
            <a:ext cx="990600" cy="9906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48000" y="2032000"/>
            <a:ext cx="83693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바다가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아파요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54500" y="4064000"/>
            <a:ext cx="9766300" cy="151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8500" b="0" i="0" u="none" strike="noStrike">
                <a:solidFill>
                  <a:srgbClr val="000000"/>
                </a:solidFill>
                <a:ea typeface="210 Bimiljeongwon Bold"/>
              </a:rPr>
              <a:t>아픈</a:t>
            </a:r>
            <a:r>
              <a:rPr lang="en-US" sz="8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8500" b="0" i="0" u="none" strike="noStrike">
                <a:solidFill>
                  <a:srgbClr val="000000"/>
                </a:solidFill>
                <a:ea typeface="210 Bimiljeongwon Bold"/>
              </a:rPr>
              <a:t>바다</a:t>
            </a:r>
            <a:r>
              <a:rPr lang="en-US" sz="8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8500" b="0" i="0" u="none" strike="noStrike">
                <a:solidFill>
                  <a:srgbClr val="000000"/>
                </a:solidFill>
                <a:ea typeface="210 Bimiljeongwon Bold"/>
              </a:rPr>
              <a:t>이야기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100" y="7366000"/>
            <a:ext cx="14922500" cy="2171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59000" y="8001000"/>
            <a:ext cx="14046200" cy="2705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옛날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옛적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속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어느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곳에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거북이가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살고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있었어요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어느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거북이는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해파리를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보았다고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생각했어요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"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맛있는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해파리다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!"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라고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생각하며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먹었죠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하지만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그건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해파리가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아니라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플라스틱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봉투였어요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거북이는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배가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아파서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울었어요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"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내가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먹은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해파리가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아니었구나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..."</a:t>
            </a:r>
          </a:p>
          <a:p>
            <a:pPr lvl="0" algn="l">
              <a:lnSpc>
                <a:spcPct val="149400"/>
              </a:lnSpc>
            </a:pP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이야기는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우리에게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중요한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교훈을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줍니다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바다에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버려진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생물들에게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큰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위험이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됩니다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모두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깨끗이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지켜야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8000" y="7404100"/>
            <a:ext cx="15875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en-US" sz="1900" b="0" i="0" u="none" strike="noStrike" spc="100">
                <a:solidFill>
                  <a:srgbClr val="000000">
                    <a:alpha val="80000"/>
                  </a:srgbClr>
                </a:solidFill>
                <a:latin typeface="Pretendard Medium"/>
              </a:rPr>
              <a:t>KEY POINT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4457700"/>
            <a:ext cx="14820900" cy="38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4406900"/>
            <a:ext cx="3378200" cy="4445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68500" y="6121400"/>
            <a:ext cx="2882900" cy="168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많은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발생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분해되지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않음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오염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유발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생물에게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위험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줄이는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노력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필요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9600" y="5308600"/>
            <a:ext cx="30734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일회용품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사용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0" y="4406900"/>
            <a:ext cx="3378200" cy="4445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689600" y="5308600"/>
            <a:ext cx="30734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쓰레기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버리기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78500" y="6121400"/>
            <a:ext cx="2882900" cy="168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바다로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흘러감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생태계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파괴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미세플라스틱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생성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먹이사슬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오염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올바른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처리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중요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00" y="4406900"/>
            <a:ext cx="3378200" cy="4445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512300" y="5308600"/>
            <a:ext cx="30734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생물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만지기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01200" y="6121400"/>
            <a:ext cx="2882900" cy="168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서식지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파괴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스트레스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유발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생태계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균형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깨짐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질병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전파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위험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관찰만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하기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9900" y="4406900"/>
            <a:ext cx="3378200" cy="44450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22300" y="5308600"/>
            <a:ext cx="30734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물</a:t>
            </a:r>
            <a:r>
              <a:rPr lang="en-US" sz="2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2500" b="0" i="0" u="none" strike="noStrike">
                <a:solidFill>
                  <a:srgbClr val="000000"/>
                </a:solidFill>
                <a:ea typeface="Pretendard Medium"/>
              </a:rPr>
              <a:t>낭비하기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23900" y="6121400"/>
            <a:ext cx="2882900" cy="168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해수면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상승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악화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생태계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변화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가속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산성화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심화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서식지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위협</a:t>
            </a:r>
          </a:p>
          <a:p>
            <a:pPr lvl="0" algn="just">
              <a:lnSpc>
                <a:spcPct val="124499"/>
              </a:lnSpc>
            </a:pP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절약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습관</a:t>
            </a:r>
            <a:r>
              <a:rPr lang="en-US" sz="18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8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필요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55800" y="2032000"/>
            <a:ext cx="84836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바다를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아프게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해요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905000"/>
            <a:ext cx="990600" cy="990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241800"/>
            <a:ext cx="4419600" cy="441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78700" y="5981700"/>
            <a:ext cx="3530600" cy="876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4900" b="0" i="0" u="none" strike="noStrike">
                <a:solidFill>
                  <a:srgbClr val="000000"/>
                </a:solidFill>
                <a:ea typeface="Pretendard Medium"/>
              </a:rPr>
              <a:t>우리의</a:t>
            </a:r>
            <a:r>
              <a:rPr lang="en-US" sz="49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4900" b="0" i="0" u="none" strike="noStrike">
                <a:solidFill>
                  <a:srgbClr val="000000"/>
                </a:solidFill>
                <a:ea typeface="Pretendard Medium"/>
              </a:rPr>
              <a:t>다짐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8000" y="2032000"/>
            <a:ext cx="83693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바다를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지키는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약속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000" y="4279900"/>
            <a:ext cx="1257300" cy="723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9700" y="4279900"/>
            <a:ext cx="1257300" cy="723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1000" y="7886700"/>
            <a:ext cx="1257300" cy="7239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9700" y="7886700"/>
            <a:ext cx="1257300" cy="723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0200" y="3632200"/>
            <a:ext cx="4838700" cy="1333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3093700" y="3822700"/>
            <a:ext cx="3213100" cy="2667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물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아껴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쓰기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93700" y="4241800"/>
            <a:ext cx="3238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양치할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때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컵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사용하기</a:t>
            </a:r>
          </a:p>
          <a:p>
            <a:pPr lvl="0" algn="l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짧게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샤워하기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50700" y="3835400"/>
            <a:ext cx="927100" cy="927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6800" y="6324600"/>
            <a:ext cx="1041400" cy="190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7500" y="5753100"/>
            <a:ext cx="4838700" cy="13335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3081000" y="5943600"/>
            <a:ext cx="3213100" cy="2667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해양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보호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활동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93700" y="6362700"/>
            <a:ext cx="3238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해변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청소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활동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참여</a:t>
            </a:r>
          </a:p>
          <a:p>
            <a:pPr lvl="0" algn="l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환경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단체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후원하기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63400" y="5969000"/>
            <a:ext cx="889000" cy="8890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0200" y="7835900"/>
            <a:ext cx="4838700" cy="13335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3093700" y="8026400"/>
            <a:ext cx="3213100" cy="2667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환경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교육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참여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93700" y="8445500"/>
            <a:ext cx="3238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해양환경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교육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받기</a:t>
            </a:r>
          </a:p>
          <a:p>
            <a:pPr lvl="0" algn="l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친구들과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지식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나누기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65000" y="8178800"/>
            <a:ext cx="685800" cy="685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9900" y="3632200"/>
            <a:ext cx="4838700" cy="13335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032000" y="3822700"/>
            <a:ext cx="3213100" cy="2667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쓰레기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되가져오기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32000" y="4241800"/>
            <a:ext cx="3238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바다에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버리지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않기</a:t>
            </a:r>
          </a:p>
          <a:p>
            <a:pPr lvl="0" algn="r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주변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쓰레기도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줍기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8300" y="3797300"/>
            <a:ext cx="990600" cy="9906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9800" y="6324600"/>
            <a:ext cx="1041400" cy="1905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9900" y="5753100"/>
            <a:ext cx="4838700" cy="13335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2032000" y="5943600"/>
            <a:ext cx="3213100" cy="2667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일회용품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줄이기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032000" y="6362700"/>
            <a:ext cx="3238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재사용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가능한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물건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사용</a:t>
            </a:r>
          </a:p>
          <a:p>
            <a:pPr lvl="0" algn="r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비닐봉지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대신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에코백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22900" y="5892800"/>
            <a:ext cx="1003300" cy="10033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9900" y="7835900"/>
            <a:ext cx="4838700" cy="13335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2032000" y="8026400"/>
            <a:ext cx="3213100" cy="2667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r">
              <a:lnSpc>
                <a:spcPct val="99600"/>
              </a:lnSpc>
            </a:pP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생물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만지지</a:t>
            </a:r>
            <a:r>
              <a:rPr lang="en-US" sz="1500" b="0" i="0" u="none" strike="noStrike">
                <a:solidFill>
                  <a:srgbClr val="000000"/>
                </a:solidFill>
                <a:latin typeface="Pretendard Medium"/>
              </a:rPr>
              <a:t> </a:t>
            </a:r>
            <a:r>
              <a:rPr lang="ko-KR" sz="1500" b="0" i="0" u="none" strike="noStrike">
                <a:solidFill>
                  <a:srgbClr val="000000"/>
                </a:solidFill>
                <a:ea typeface="Pretendard Medium"/>
              </a:rPr>
              <a:t>않기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32000" y="8445500"/>
            <a:ext cx="32385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r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관찰만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하기</a:t>
            </a:r>
          </a:p>
          <a:p>
            <a:pPr lvl="0" algn="r">
              <a:lnSpc>
                <a:spcPct val="124499"/>
              </a:lnSpc>
            </a:pP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안전한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거리</a:t>
            </a:r>
            <a:r>
              <a:rPr lang="en-US" sz="14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4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유지하기</a:t>
            </a:r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97500" y="7988300"/>
            <a:ext cx="1041400" cy="1041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A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2100"/>
            <a:ext cx="17741900" cy="10439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7366000"/>
            <a:ext cx="7099300" cy="2171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1587500"/>
            <a:ext cx="14820900" cy="6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474200" y="2806700"/>
            <a:ext cx="7137400" cy="3175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모두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소중한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친구예요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지키는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일은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어렵지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않아요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작은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실천으로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시작할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있죠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쓰레기를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줍고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물을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아끼고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해양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생물을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보호하는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것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이런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작은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행동들이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모여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큰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변화를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만들어요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</a:t>
            </a:r>
          </a:p>
          <a:p>
            <a:pPr lvl="0" algn="l">
              <a:lnSpc>
                <a:spcPct val="149400"/>
              </a:lnSpc>
            </a:pPr>
            <a:endParaRPr lang="en-US" sz="2000" b="0" i="0" u="none" strike="noStrike">
              <a:solidFill>
                <a:srgbClr val="000000">
                  <a:alpha val="80000"/>
                </a:srgbClr>
              </a:solidFill>
              <a:latin typeface="Pretendard Regular"/>
            </a:endParaRPr>
          </a:p>
          <a:p>
            <a:pPr lvl="0" algn="l">
              <a:lnSpc>
                <a:spcPct val="149400"/>
              </a:lnSpc>
            </a:pP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여러분도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지킴이가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될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있어요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가족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친구들과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함께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실천해보세요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노력으로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더욱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건강해질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거예요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깨끗한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바다에서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들리는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파도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소리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고래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소리를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상상해보세요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아름답지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0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않나요</a:t>
            </a:r>
            <a:r>
              <a:rPr lang="en-US" sz="20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56800" y="8242300"/>
            <a:ext cx="61214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49400"/>
              </a:lnSpc>
            </a:pP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"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우리의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작은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실천이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바다를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살립니다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.</a:t>
            </a:r>
          </a:p>
          <a:p>
            <a:pPr lvl="0" algn="l">
              <a:lnSpc>
                <a:spcPct val="149400"/>
              </a:lnSpc>
            </a:pP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함께해요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바다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1900" b="0" i="0" u="none" strike="noStrike">
                <a:solidFill>
                  <a:srgbClr val="000000">
                    <a:alpha val="80000"/>
                  </a:srgbClr>
                </a:solidFill>
                <a:ea typeface="Pretendard Regular"/>
              </a:rPr>
              <a:t>지킴이</a:t>
            </a:r>
            <a:r>
              <a:rPr lang="en-US" sz="1900" b="0" i="0" u="none" strike="noStrike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!"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63100" y="7404100"/>
            <a:ext cx="15875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32800"/>
              </a:lnSpc>
            </a:pPr>
            <a:r>
              <a:rPr lang="en-US" sz="1900" b="0" i="0" u="none" strike="noStrike" spc="100">
                <a:solidFill>
                  <a:srgbClr val="000000">
                    <a:alpha val="80000"/>
                  </a:srgbClr>
                </a:solidFill>
                <a:latin typeface="Pretendard Medium"/>
              </a:rPr>
              <a:t>KEY POINT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9900" y="2032000"/>
            <a:ext cx="6807200" cy="977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바다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지킴이가</a:t>
            </a:r>
            <a:r>
              <a:rPr lang="en-US" sz="5500" b="0" i="0" u="none" strike="noStrike">
                <a:solidFill>
                  <a:srgbClr val="000000"/>
                </a:solidFill>
                <a:latin typeface="210 Bimiljeongwon Bold"/>
              </a:rPr>
              <a:t> </a:t>
            </a:r>
            <a:r>
              <a:rPr lang="ko-KR" sz="5500" b="0" i="0" u="none" strike="noStrike">
                <a:solidFill>
                  <a:srgbClr val="000000"/>
                </a:solidFill>
                <a:ea typeface="210 Bimiljeongwon Bold"/>
              </a:rPr>
              <a:t>되어요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3759200"/>
            <a:ext cx="7581900" cy="5778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Microsoft Office PowerPoint</Application>
  <PresentationFormat>사용자 지정</PresentationFormat>
  <Paragraphs>138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8" baseType="lpstr">
      <vt:lpstr>210 Bimiljeongwon Bold</vt:lpstr>
      <vt:lpstr>Calibri</vt:lpstr>
      <vt:lpstr>Arial</vt:lpstr>
      <vt:lpstr>Pretendard Regular</vt:lpstr>
      <vt:lpstr>Pretendard Medium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USER</cp:lastModifiedBy>
  <cp:revision>2</cp:revision>
  <dcterms:created xsi:type="dcterms:W3CDTF">2006-08-16T00:00:00Z</dcterms:created>
  <dcterms:modified xsi:type="dcterms:W3CDTF">2025-05-26T04:02:29Z</dcterms:modified>
</cp:coreProperties>
</file>