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market Sans Bold" panose="02000000000000000000" pitchFamily="50" charset="-127"/>
      <p:regular r:id="rId22"/>
      <p:bold r:id="rId23"/>
    </p:embeddedFont>
    <p:embeddedFont>
      <p:font typeface="Gmarket Sans Light" panose="02000000000000000000" pitchFamily="50" charset="-127"/>
      <p:regular r:id="rId24"/>
    </p:embeddedFont>
    <p:embeddedFont>
      <p:font typeface="Gmarket Sans Medium" panose="02000000000000000000" pitchFamily="50" charset="-127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0" y="5715000"/>
            <a:ext cx="6172200" cy="3708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5300"/>
            <a:ext cx="5588000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0" y="5969000"/>
            <a:ext cx="7810500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20900" y="3136900"/>
            <a:ext cx="140462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8800" b="0" i="0" u="none" strike="noStrike" spc="-100">
                <a:solidFill>
                  <a:srgbClr val="393939"/>
                </a:solidFill>
                <a:ea typeface="Gmarket Sans Bold"/>
              </a:rPr>
              <a:t>안전하게</a:t>
            </a:r>
            <a:r>
              <a:rPr lang="en-US" sz="8800" b="0" i="0" u="none" strike="noStrike" spc="-100">
                <a:solidFill>
                  <a:srgbClr val="393939"/>
                </a:solidFill>
                <a:latin typeface="Gmarket Sans Bold"/>
              </a:rPr>
              <a:t> </a:t>
            </a:r>
            <a:r>
              <a:rPr lang="ko-KR" sz="8800" b="0" i="0" u="none" strike="noStrike" spc="-100">
                <a:solidFill>
                  <a:srgbClr val="393939"/>
                </a:solidFill>
                <a:ea typeface="Gmarket Sans Bold"/>
              </a:rPr>
              <a:t>학교</a:t>
            </a:r>
            <a:r>
              <a:rPr lang="en-US" sz="8800" b="0" i="0" u="none" strike="noStrike" spc="-100">
                <a:solidFill>
                  <a:srgbClr val="393939"/>
                </a:solidFill>
                <a:latin typeface="Gmarket Sans Bold"/>
              </a:rPr>
              <a:t> </a:t>
            </a:r>
            <a:r>
              <a:rPr lang="ko-KR" sz="8800" b="0" i="0" u="none" strike="noStrike" spc="-100">
                <a:solidFill>
                  <a:srgbClr val="393939"/>
                </a:solidFill>
                <a:ea typeface="Gmarket Sans Bold"/>
              </a:rPr>
              <a:t>가는</a:t>
            </a:r>
            <a:r>
              <a:rPr lang="en-US" sz="8800" b="0" i="0" u="none" strike="noStrike" spc="-100">
                <a:solidFill>
                  <a:srgbClr val="393939"/>
                </a:solidFill>
                <a:latin typeface="Gmarket Sans Bold"/>
              </a:rPr>
              <a:t> </a:t>
            </a:r>
            <a:r>
              <a:rPr lang="ko-KR" sz="8800" b="0" i="0" u="none" strike="noStrike" spc="-100">
                <a:solidFill>
                  <a:srgbClr val="393939"/>
                </a:solidFill>
                <a:ea typeface="Gmarket Sans Bold"/>
              </a:rPr>
              <a:t>길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400" y="1295400"/>
            <a:ext cx="13665200" cy="1409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9017000" y="2489200"/>
            <a:ext cx="254000" cy="533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0" y="5448300"/>
            <a:ext cx="342900" cy="533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000" y="3467100"/>
            <a:ext cx="381000" cy="381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48100" y="2616200"/>
            <a:ext cx="381000" cy="3810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17800" y="1727200"/>
            <a:ext cx="128397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000" b="0" i="0" u="none" strike="noStrike">
                <a:solidFill>
                  <a:srgbClr val="FFFFFF"/>
                </a:solidFill>
                <a:ea typeface="Gmarket Sans Light"/>
              </a:rPr>
              <a:t>어린이</a:t>
            </a:r>
            <a:r>
              <a:rPr lang="en-US" sz="30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3000" b="0" i="0" u="none" strike="noStrike">
                <a:solidFill>
                  <a:srgbClr val="FFFFFF"/>
                </a:solidFill>
                <a:ea typeface="Gmarket Sans Light"/>
              </a:rPr>
              <a:t>교통안전을</a:t>
            </a:r>
            <a:r>
              <a:rPr lang="en-US" sz="30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3000" b="0" i="0" u="none" strike="noStrike">
                <a:solidFill>
                  <a:srgbClr val="FFFFFF"/>
                </a:solidFill>
                <a:ea typeface="Gmarket Sans Light"/>
              </a:rPr>
              <a:t>위한</a:t>
            </a:r>
            <a:r>
              <a:rPr lang="en-US" sz="30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3000" b="0" i="0" u="none" strike="noStrike">
                <a:solidFill>
                  <a:srgbClr val="FFFFFF"/>
                </a:solidFill>
                <a:ea typeface="Gmarket Sans Light"/>
              </a:rPr>
              <a:t>종합</a:t>
            </a:r>
            <a:r>
              <a:rPr lang="en-US" sz="30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3000" b="0" i="0" u="none" strike="noStrike">
                <a:solidFill>
                  <a:srgbClr val="FFFFFF"/>
                </a:solidFill>
                <a:ea typeface="Gmarket Sans Light"/>
              </a:rPr>
              <a:t>가이드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6DF9A79-AF5B-41F6-9F93-D567751A64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475" y="9358449"/>
            <a:ext cx="2438400" cy="974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46300"/>
            <a:ext cx="4051300" cy="6870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2146300"/>
            <a:ext cx="4051300" cy="6870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0" y="2133600"/>
            <a:ext cx="4279900" cy="688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00" y="2146300"/>
            <a:ext cx="4051300" cy="6870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400" y="8356600"/>
            <a:ext cx="4025900" cy="21209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대중교통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이용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안전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600" y="2895600"/>
            <a:ext cx="3644900" cy="4064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버스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승하차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시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주의사항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0600" y="3467100"/>
            <a:ext cx="3644900" cy="396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버스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정류장에서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접근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금지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버스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도착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미리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서기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버스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완전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승차하기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하차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좌우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버스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앞뒤로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금지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하차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버스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출발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기다리기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버스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안에서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이동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중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일어서지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6200" y="2895600"/>
            <a:ext cx="3644900" cy="4064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지하철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이용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수칙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56200" y="3467100"/>
            <a:ext cx="3644900" cy="486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플랫폼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안쪽에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서기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전동차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진입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걸음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물러서기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승하차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끼임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에스컬레이터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수칙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준수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손잡이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꼭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잡기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이동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자제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비상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역무원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협조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물건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떨어뜨렸을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역무원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호출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36100" y="2895600"/>
            <a:ext cx="3644900" cy="4064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택시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이용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시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주의점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36100" y="3467100"/>
            <a:ext cx="3644900" cy="396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등록된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택시만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이용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탑승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번호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뒷좌석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탑승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권장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안전벨트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반드시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목적지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도착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하차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금지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하차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늦은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친구나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가족에게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알리기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의심스러운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112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신고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16000" y="2895600"/>
            <a:ext cx="3644900" cy="4064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대중교통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일반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수칙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16000" y="3467100"/>
            <a:ext cx="36449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뛰거나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장난치지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정류장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역사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질서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지키기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노약자석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양보하기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소리로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통화하지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음식물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섭취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자제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비상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숙지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수상한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물건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행동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신고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위치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항상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인지하기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0" y="8356600"/>
            <a:ext cx="4025900" cy="2120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048000"/>
            <a:ext cx="5003800" cy="5003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4700" y="4305300"/>
            <a:ext cx="660400" cy="66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305300"/>
            <a:ext cx="660400" cy="66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7708900"/>
            <a:ext cx="660400" cy="660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600" y="5549900"/>
            <a:ext cx="4406900" cy="939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706100" y="5791200"/>
            <a:ext cx="37719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도움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요청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방법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200" y="5549900"/>
            <a:ext cx="4406900" cy="939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68700" y="5791200"/>
            <a:ext cx="37719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위험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상황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인지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000" y="2578100"/>
            <a:ext cx="4406900" cy="939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6000" y="8597900"/>
            <a:ext cx="3543300" cy="2120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597900"/>
            <a:ext cx="2120900" cy="19558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048500" y="2819400"/>
            <a:ext cx="37719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낯선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사람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대처법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23700" y="2844800"/>
            <a:ext cx="5981700" cy="1739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모르는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사람의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접근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거절하기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거리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유지하며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피하기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즉시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어른이나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경찰에게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알리기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소리로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도움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요청하기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42700" y="6858000"/>
            <a:ext cx="5956300" cy="1739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소리로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"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도와주세요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!"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외치기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가까운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상점이나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장소로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대피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비상벨이나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112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신고하기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학교나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부모님께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즉시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연락하기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2600" y="6858000"/>
            <a:ext cx="5956300" cy="1739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환경을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항상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깊게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관찰하기</a:t>
            </a:r>
          </a:p>
          <a:p>
            <a:pPr lvl="0" algn="r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인적이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드문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곳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피하기</a:t>
            </a:r>
          </a:p>
          <a:p>
            <a:pPr lvl="0" algn="r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이상한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소리나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행동에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민감하게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반응하기</a:t>
            </a:r>
          </a:p>
          <a:p>
            <a:pPr lvl="0" algn="r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직감을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무시하지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즉시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대처하기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등굣길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범죄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예방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900" y="4305300"/>
            <a:ext cx="5588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7900" y="4914900"/>
            <a:ext cx="5105400" cy="45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학교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주변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위험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요소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146300"/>
            <a:ext cx="113157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500" y="2146300"/>
            <a:ext cx="4406900" cy="11049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45000" y="2476500"/>
            <a:ext cx="37719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공사장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주변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13800" y="2324100"/>
            <a:ext cx="8166100" cy="787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안전펜스와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표지판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공사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우회로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이용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581400"/>
            <a:ext cx="11315700" cy="1104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500" y="3581400"/>
            <a:ext cx="4406900" cy="11049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445000" y="3911600"/>
            <a:ext cx="37719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유해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시설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13800" y="3759200"/>
            <a:ext cx="8166100" cy="787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유흥가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폐건물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파악</a:t>
            </a:r>
          </a:p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밝고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길로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우회하기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016500"/>
            <a:ext cx="11315700" cy="1104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7500" y="5016500"/>
            <a:ext cx="4406900" cy="11049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445000" y="5346700"/>
            <a:ext cx="37719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위험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지역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13800" y="5194300"/>
            <a:ext cx="8166100" cy="787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범죄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다발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지역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인지</a:t>
            </a:r>
          </a:p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친구들과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함께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다니기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464300"/>
            <a:ext cx="11315700" cy="1104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500" y="6464300"/>
            <a:ext cx="4406900" cy="11049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445000" y="6794500"/>
            <a:ext cx="37719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교통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혼잡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구간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13800" y="6629400"/>
            <a:ext cx="8166100" cy="787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등하교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구간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파악</a:t>
            </a:r>
          </a:p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횡단보도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이용하기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7899400"/>
            <a:ext cx="11315700" cy="11049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500" y="7899400"/>
            <a:ext cx="4406900" cy="110490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4445000" y="8229600"/>
            <a:ext cx="3771900" cy="419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불법</a:t>
            </a:r>
            <a:r>
              <a:rPr lang="en-US" sz="24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Gmarket Sans Medium"/>
              </a:rPr>
              <a:t>주정차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13800" y="8077200"/>
            <a:ext cx="8166100" cy="787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불법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주정차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  <a:p>
            <a:pPr lvl="0" algn="l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천천히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100" y="2692400"/>
            <a:ext cx="5130800" cy="6667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응급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상황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대처법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6121400"/>
            <a:ext cx="10502900" cy="3238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00200" y="6832600"/>
            <a:ext cx="97536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119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신고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요령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7493000"/>
            <a:ext cx="9740900" cy="157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정확한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위치와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주소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전달하기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응급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상황의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종류와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환자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상태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설명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구급대원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도착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전까지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전화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끊지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않기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위험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요소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제거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접근로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확보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2692400"/>
            <a:ext cx="10502900" cy="32385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200" y="3403600"/>
            <a:ext cx="97536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기본적인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응급처치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방법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200" y="4064000"/>
            <a:ext cx="9740900" cy="157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의식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: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어깨를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두드리며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반응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살피기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호흡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: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가슴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움직임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관찰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(10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초간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)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심폐소생술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: 30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회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가슴압박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, 2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회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인공호흡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출혈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: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깨끗한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천으로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압박하여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지혈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06300" y="3251200"/>
            <a:ext cx="4521200" cy="9271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FFFFFF"/>
                </a:solidFill>
                <a:ea typeface="Gmarket Sans Medium"/>
              </a:rPr>
              <a:t>신속하고</a:t>
            </a:r>
            <a:r>
              <a:rPr lang="en-US" sz="27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FFFFFF"/>
                </a:solidFill>
                <a:ea typeface="Gmarket Sans Medium"/>
              </a:rPr>
              <a:t>정확한</a:t>
            </a:r>
            <a:r>
              <a:rPr lang="en-US" sz="27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FFFFFF"/>
                </a:solidFill>
                <a:ea typeface="Gmarket Sans Medium"/>
              </a:rPr>
              <a:t>대응이</a:t>
            </a:r>
            <a:r>
              <a:rPr lang="en-US" sz="2700" b="0" i="0" u="none" strike="noStrike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FFFFFF"/>
                </a:solidFill>
                <a:ea typeface="Gmarket Sans Medium"/>
              </a:rPr>
              <a:t>중요합니다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06300" y="4356100"/>
            <a:ext cx="4508500" cy="307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응급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발생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침착함을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유지하는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것이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가장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중요합니다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.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상황을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정확히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파악하고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주변에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도움을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요청하세요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.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전문가의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지시에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따라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행동하고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무리한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대처는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피해야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합니다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.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평소에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응급처치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교육을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받아두면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위기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상황에서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큰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도움이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FFFFFF"/>
                </a:solidFill>
                <a:ea typeface="Gmarket Sans Light"/>
              </a:rPr>
              <a:t>됩니다</a:t>
            </a:r>
            <a:r>
              <a:rPr lang="en-US" sz="2200" b="0" i="0" u="none" strike="noStrike">
                <a:solidFill>
                  <a:srgbClr val="FFFFFF"/>
                </a:solidFill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235200"/>
            <a:ext cx="5130800" cy="6502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65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정기적인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교육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참여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6500" y="3784600"/>
            <a:ext cx="4508500" cy="396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학교와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지역사회의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교육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프로그램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참여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교통안전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재난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응급처치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다양한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학습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전문가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초청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강연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워크숍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참여로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최신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습득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온라인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교육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플랫폼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활용으로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접근성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향상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또래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공유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활동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장려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2235200"/>
            <a:ext cx="5130800" cy="6502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215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실전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훈련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및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시뮬레이션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21500" y="3784600"/>
            <a:ext cx="45085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가상현실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(VR)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기술을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활용한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위험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체험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소방서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경찰서와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연계한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실제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훈련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참여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모의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훈련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정기적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실시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응급처치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심폐소생술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실습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교육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실제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가정한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역할극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시나리오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훈련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900" y="2235200"/>
            <a:ext cx="5130800" cy="6502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6238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가정에서의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교육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23800" y="3784600"/>
            <a:ext cx="4508500" cy="396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부모와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함께하는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점검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활동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실시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가정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위험요소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식별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제거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방법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교육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일상생활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속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습관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형성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지도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비상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연락망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계획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수립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관련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뉴스나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함께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토론하기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교육의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중요성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00" y="8356600"/>
            <a:ext cx="40259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900" y="44831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등굣길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캠페인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286000"/>
            <a:ext cx="8039100" cy="3263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09700" y="3048000"/>
            <a:ext cx="7188200" cy="4318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학교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주도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캠페인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9700" y="3644900"/>
            <a:ext cx="71882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'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등굣길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만들기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'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운영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포스터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공모전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실시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등굣길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지킴이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봉사단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운영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교사와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학생이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함께하는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등굣길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점검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300" y="2286000"/>
            <a:ext cx="8039100" cy="32639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677400" y="3048000"/>
            <a:ext cx="7188200" cy="4318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지역사회와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연계한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활동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90100" y="3644900"/>
            <a:ext cx="71882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지역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경찰서와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협력한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교통안전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캠페인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마을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주민과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함께하는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등굣길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환경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정비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지역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기업과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연계한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안전용품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나눔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행사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지역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미디어를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활용한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메시지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전파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854700"/>
            <a:ext cx="12179300" cy="32639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49400" y="6616700"/>
            <a:ext cx="11074400" cy="4318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학생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참여형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프로그램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9400" y="7226300"/>
            <a:ext cx="110744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학생들이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직접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기획하고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실행하는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프로그램을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통해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주도적인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의식을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고취시킵니다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.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또래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교육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리더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양성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UCC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제작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공유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등굣길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만들기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프로젝트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1400"/>
            <a:ext cx="7658100" cy="4597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5537200"/>
            <a:ext cx="781050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3200" y="2260600"/>
            <a:ext cx="381000" cy="381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235200"/>
            <a:ext cx="7759700" cy="1244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99600"/>
              </a:lnSpc>
            </a:pPr>
            <a:r>
              <a:rPr lang="ko-KR" sz="7000" b="0" i="0" u="none" strike="noStrike" spc="-100">
                <a:solidFill>
                  <a:srgbClr val="393939"/>
                </a:solidFill>
                <a:ea typeface="Gmarket Sans Bold"/>
              </a:rPr>
              <a:t>결론</a:t>
            </a:r>
            <a:r>
              <a:rPr lang="en-US" sz="7000" b="0" i="0" u="none" strike="noStrike" spc="-100">
                <a:solidFill>
                  <a:srgbClr val="393939"/>
                </a:solidFill>
                <a:latin typeface="Gmarket Sans Bold"/>
              </a:rPr>
              <a:t> </a:t>
            </a:r>
            <a:r>
              <a:rPr lang="ko-KR" sz="7000" b="0" i="0" u="none" strike="noStrike" spc="-100">
                <a:solidFill>
                  <a:srgbClr val="393939"/>
                </a:solidFill>
                <a:ea typeface="Gmarket Sans Bold"/>
              </a:rPr>
              <a:t>및</a:t>
            </a:r>
            <a:r>
              <a:rPr lang="en-US" sz="7000" b="0" i="0" u="none" strike="noStrike" spc="-100">
                <a:solidFill>
                  <a:srgbClr val="393939"/>
                </a:solidFill>
                <a:latin typeface="Gmarket Sans Bold"/>
              </a:rPr>
              <a:t> </a:t>
            </a:r>
            <a:r>
              <a:rPr lang="ko-KR" sz="7000" b="0" i="0" u="none" strike="noStrike" spc="-100">
                <a:solidFill>
                  <a:srgbClr val="393939"/>
                </a:solidFill>
                <a:ea typeface="Gmarket Sans Bold"/>
              </a:rPr>
              <a:t>마무리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0" y="1828800"/>
            <a:ext cx="8242300" cy="717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9200" y="1460500"/>
            <a:ext cx="4572000" cy="7493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855200" y="2369124"/>
            <a:ext cx="7632700" cy="6515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32800"/>
              </a:lnSpc>
            </a:pP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우리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모두의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책임입니다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.</a:t>
            </a:r>
          </a:p>
          <a:p>
            <a:pPr lvl="0" algn="ctr">
              <a:lnSpc>
                <a:spcPct val="132800"/>
              </a:lnSpc>
            </a:pPr>
            <a:endParaRPr lang="en-US" sz="2700" b="0" i="0" u="none" strike="noStrike">
              <a:solidFill>
                <a:srgbClr val="393939"/>
              </a:solidFill>
              <a:latin typeface="Gmarket Sans Medium"/>
            </a:endParaRPr>
          </a:p>
          <a:p>
            <a:pPr lvl="0" algn="ctr">
              <a:lnSpc>
                <a:spcPct val="132800"/>
              </a:lnSpc>
            </a:pP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-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교통안전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수칙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준수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: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횡단보도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이용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,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스마트폰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사용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자제</a:t>
            </a:r>
          </a:p>
          <a:p>
            <a:pPr lvl="0" algn="ctr">
              <a:lnSpc>
                <a:spcPct val="132800"/>
              </a:lnSpc>
            </a:pP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-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스쿨존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규정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엄수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: 30km/h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속도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제한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,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불법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주정차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금지</a:t>
            </a:r>
          </a:p>
          <a:p>
            <a:pPr lvl="0" algn="ctr">
              <a:lnSpc>
                <a:spcPct val="132800"/>
              </a:lnSpc>
            </a:pP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-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안전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교육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참여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: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정기적인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안전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교육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및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훈련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필수</a:t>
            </a:r>
          </a:p>
          <a:p>
            <a:pPr lvl="0" algn="ctr">
              <a:lnSpc>
                <a:spcPct val="132800"/>
              </a:lnSpc>
            </a:pP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-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지역사회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협력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: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학교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,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가정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,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지역이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함께하는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안전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문화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조성</a:t>
            </a:r>
          </a:p>
          <a:p>
            <a:pPr lvl="0" algn="ctr">
              <a:lnSpc>
                <a:spcPct val="132800"/>
              </a:lnSpc>
            </a:pPr>
            <a:endParaRPr lang="ko-KR" sz="2700" b="0" i="0" u="none" strike="noStrike">
              <a:solidFill>
                <a:srgbClr val="393939"/>
              </a:solidFill>
              <a:ea typeface="Gmarket Sans Medium"/>
            </a:endParaRPr>
          </a:p>
          <a:p>
            <a:pPr lvl="0" algn="ctr">
              <a:lnSpc>
                <a:spcPct val="132800"/>
              </a:lnSpc>
            </a:pP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지속적인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관심과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노력으로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모든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학생의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안전을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393939"/>
                </a:solidFill>
                <a:ea typeface="Gmarket Sans Medium"/>
              </a:rPr>
              <a:t>지켜나갑시다</a:t>
            </a:r>
            <a:r>
              <a:rPr lang="en-US" sz="2700" b="0" i="0" u="none" strike="noStrike">
                <a:solidFill>
                  <a:srgbClr val="393939"/>
                </a:solidFill>
                <a:latin typeface="Gmarket Sans Medium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1000" y="1566999"/>
            <a:ext cx="571500" cy="596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4482DE-39E6-4372-93C0-8638E61F2796}"/>
              </a:ext>
            </a:extLst>
          </p:cNvPr>
          <p:cNvSpPr txBox="1"/>
          <p:nvPr/>
        </p:nvSpPr>
        <p:spPr>
          <a:xfrm>
            <a:off x="12814300" y="161982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2800" b="0" i="0" u="none" strike="noStrike">
                <a:solidFill>
                  <a:schemeClr val="bg1"/>
                </a:solidFill>
                <a:ea typeface="Gmarket Sans Medium"/>
              </a:rPr>
              <a:t>안전한</a:t>
            </a:r>
            <a:r>
              <a:rPr lang="en-US" altLang="ko-KR" sz="2800" b="0" i="0" u="none" strike="noStrike">
                <a:solidFill>
                  <a:schemeClr val="bg1"/>
                </a:solidFill>
                <a:latin typeface="Gmarket Sans Medium"/>
              </a:rPr>
              <a:t> </a:t>
            </a:r>
            <a:r>
              <a:rPr lang="ko-KR" altLang="ko-KR" sz="2800" b="0" i="0" u="none" strike="noStrike">
                <a:solidFill>
                  <a:schemeClr val="bg1"/>
                </a:solidFill>
                <a:ea typeface="Gmarket Sans Medium"/>
              </a:rPr>
              <a:t>등굣길은</a:t>
            </a:r>
            <a:endParaRPr lang="ko-KR" altLang="en-US" sz="2800">
              <a:solidFill>
                <a:schemeClr val="bg1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A2295E8-7082-44C0-81E3-96A9F5F44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475" y="9358449"/>
            <a:ext cx="2438400" cy="974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8636000" cy="3327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2286000"/>
            <a:ext cx="8636000" cy="3327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25500" y="2565400"/>
            <a:ext cx="7759700" cy="592312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등굣길</a:t>
            </a:r>
            <a:r>
              <a:rPr lang="en-US" sz="40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안전의</a:t>
            </a:r>
            <a:r>
              <a:rPr lang="en-US" sz="40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중요성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500" y="3320319"/>
            <a:ext cx="7747000" cy="168983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어린이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교통사고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현황</a:t>
            </a:r>
          </a:p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등하교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시간대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사고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위험성</a:t>
            </a:r>
          </a:p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안전한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등굣길의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필요성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02800" y="2565400"/>
            <a:ext cx="7759700" cy="592312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보행자</a:t>
            </a:r>
            <a:r>
              <a:rPr lang="en-US" sz="40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  <a:r>
              <a:rPr lang="en-US" sz="40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수칙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02800" y="3320319"/>
            <a:ext cx="7747000" cy="168983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횡단보도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이용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방법</a:t>
            </a:r>
          </a:p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인도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보행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주의사항</a:t>
            </a:r>
          </a:p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스마트폰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사용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자제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848350"/>
            <a:ext cx="8636000" cy="332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5848350"/>
            <a:ext cx="8636000" cy="33274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25500" y="6115050"/>
            <a:ext cx="7759700" cy="592312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자전거</a:t>
            </a:r>
            <a:r>
              <a:rPr lang="en-US" sz="40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및</a:t>
            </a:r>
            <a:r>
              <a:rPr lang="en-US" sz="40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킥보드</a:t>
            </a:r>
            <a:r>
              <a:rPr lang="en-US" sz="40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5500" y="6882669"/>
            <a:ext cx="7747000" cy="168983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안전장비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착용의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중요성</a:t>
            </a:r>
          </a:p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도로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주행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주의사항</a:t>
            </a:r>
          </a:p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주차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보관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방법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02800" y="6115050"/>
            <a:ext cx="7759700" cy="592312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스쿨존</a:t>
            </a:r>
            <a:r>
              <a:rPr lang="en-US" sz="40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4000" b="0" i="0" u="none" strike="noStrike">
                <a:solidFill>
                  <a:srgbClr val="14A966"/>
                </a:solidFill>
                <a:ea typeface="Gmarket Sans Medium"/>
              </a:rPr>
              <a:t>이해하기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02800" y="6882669"/>
            <a:ext cx="7747000" cy="168983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스쿨존의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정의와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범위</a:t>
            </a:r>
          </a:p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스쿨존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내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속도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제한</a:t>
            </a:r>
          </a:p>
          <a:p>
            <a:pPr marL="457200" lvl="0" indent="-457200" algn="ctr">
              <a:lnSpc>
                <a:spcPct val="124499"/>
              </a:lnSpc>
              <a:buFontTx/>
              <a:buChar char="-"/>
            </a:pP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보행자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우선</a:t>
            </a:r>
            <a:r>
              <a:rPr lang="en-US" sz="28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800" b="0" i="0" u="none" strike="noStrike">
                <a:solidFill>
                  <a:srgbClr val="393939"/>
                </a:solidFill>
                <a:ea typeface="Gmarket Sans Light"/>
              </a:rPr>
              <a:t>규칙</a:t>
            </a:r>
            <a:endParaRPr lang="en-US" altLang="ko-KR" sz="2800" b="0" i="0" u="none" strike="noStrike">
              <a:solidFill>
                <a:srgbClr val="393939"/>
              </a:solidFill>
              <a:ea typeface="Gmarket Sans Light"/>
            </a:endParaRPr>
          </a:p>
          <a:p>
            <a:pPr marL="457200" lvl="0" indent="-457200" algn="ctr">
              <a:lnSpc>
                <a:spcPct val="124499"/>
              </a:lnSpc>
              <a:buFontTx/>
              <a:buChar char="-"/>
            </a:pPr>
            <a:r>
              <a:rPr lang="ko-KR" altLang="en-US" sz="2800" b="0" i="0" u="none" strike="noStrike">
                <a:solidFill>
                  <a:srgbClr val="393939"/>
                </a:solidFill>
                <a:ea typeface="Gmarket Sans Light"/>
              </a:rPr>
              <a:t>안전 교육</a:t>
            </a:r>
            <a:endParaRPr lang="ko-KR" sz="2800" b="0" i="0" u="none" strike="noStrike">
              <a:solidFill>
                <a:srgbClr val="393939"/>
              </a:solidFill>
              <a:ea typeface="Gmarket Sa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2100" y="609600"/>
            <a:ext cx="17703800" cy="1244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7000" b="0" i="0" u="none" strike="noStrike" spc="-100">
                <a:solidFill>
                  <a:srgbClr val="393939"/>
                </a:solidFill>
                <a:ea typeface="Gmarket Sans Bold"/>
              </a:rPr>
              <a:t>목차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2463800"/>
            <a:ext cx="10502900" cy="290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2463800"/>
            <a:ext cx="6578600" cy="2908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40700" y="3213100"/>
            <a:ext cx="8712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어린이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교통사고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현황과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위험성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40700" y="3873500"/>
            <a:ext cx="8699500" cy="1168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최근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10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년간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어린이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교통사고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사망자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1,012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명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보행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중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사망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어린이가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62.3%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가장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높음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등하교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시간대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사고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위험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증가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등굣길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안전의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중요성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5689600"/>
            <a:ext cx="10502900" cy="2908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00" y="5689600"/>
            <a:ext cx="6578600" cy="290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5600" y="6553200"/>
            <a:ext cx="2844800" cy="3733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8800" y="8839200"/>
            <a:ext cx="2641600" cy="15875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140700" y="6438900"/>
            <a:ext cx="74930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안전한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등굣길의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필요성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40700" y="7099300"/>
            <a:ext cx="7505700" cy="1168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어린이의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안전한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성장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환경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조성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교통사고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예방을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통한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사회적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비용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감소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의식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향상으로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전반적인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교통문화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개선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235200"/>
            <a:ext cx="5130800" cy="6502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65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횡단보도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이용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방법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6500" y="3784600"/>
            <a:ext cx="45085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신호등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좌우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살피기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들고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건너기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뛰지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걷기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운전자와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눈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맞추기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횡단보도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가장자리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이용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무단횡단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금지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2235200"/>
            <a:ext cx="5130800" cy="6502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215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인도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보행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시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주의사항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21500" y="3784600"/>
            <a:ext cx="45085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인도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우측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통행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차도와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거리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유지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갑작스런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움직임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자제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친구들과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줄지어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걷기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골목길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나올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조심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공사장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우산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확보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900" y="2235200"/>
            <a:ext cx="5130800" cy="6502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6238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스마트폰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사용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자제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23800" y="3784600"/>
            <a:ext cx="45085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걸을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스마트폰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이어폰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자제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소리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듣기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횡단보도에서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특히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긴급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대비하기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밤에는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더욱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조심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친구들과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대화하며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걷기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활용하기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보행자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수칙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00" y="8356600"/>
            <a:ext cx="40259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900" y="44831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자전거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및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킥보드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안전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286000"/>
            <a:ext cx="8039100" cy="3263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09700" y="2781300"/>
            <a:ext cx="7188200" cy="4318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안전장비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착용의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중요성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9700" y="3321685"/>
            <a:ext cx="71882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헬멧은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필수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: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머리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최우선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무릎과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팔꿈치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보호대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밝은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색상의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옷으로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시인성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확보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야간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반사체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부착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300" y="2286000"/>
            <a:ext cx="8039100" cy="32639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677400" y="2781300"/>
            <a:ext cx="7188200" cy="47498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도로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주행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시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주의사항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90100" y="3321685"/>
            <a:ext cx="7188200" cy="171831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교통법규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준수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: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신호등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표지판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우측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가장자리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주행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횡단보도에서는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내려서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걸어가기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이어폰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금지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소리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854700"/>
            <a:ext cx="12179300" cy="32639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49400" y="6286500"/>
            <a:ext cx="11074400" cy="4318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주차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및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보관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방법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9400" y="6896100"/>
            <a:ext cx="11074400" cy="195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지정된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구역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이용하기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보행자의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통행을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방해하지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않도록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주차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킥보드는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접어서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보관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자전거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잠금장치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반드시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사용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지정된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보관소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활용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100" y="2692400"/>
            <a:ext cx="5130800" cy="6667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스쿨존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이해하기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6121400"/>
            <a:ext cx="10502900" cy="3238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00200" y="6667500"/>
            <a:ext cx="97536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보행자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우선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규칙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7327900"/>
            <a:ext cx="9740900" cy="157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횡단보도에서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보행자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우선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무단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횡단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시에도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즉시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정지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보행자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서행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어린이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행동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예측의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어려움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인지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2692400"/>
            <a:ext cx="10502900" cy="32385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200" y="3238500"/>
            <a:ext cx="97536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스쿨존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내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차량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속도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제한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200" y="3898900"/>
            <a:ext cx="9740900" cy="157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법적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속도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제한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: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시속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30km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이하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과속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가중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처벌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단속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카메라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설치로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모니터링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강화</a:t>
            </a:r>
          </a:p>
          <a:p>
            <a:pPr lvl="0" algn="l">
              <a:lnSpc>
                <a:spcPct val="132800"/>
              </a:lnSpc>
            </a:pP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운전자의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의무</a:t>
            </a:r>
            <a:r>
              <a:rPr lang="en-US" sz="20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000" b="0" i="0" u="none" strike="noStrike">
                <a:solidFill>
                  <a:srgbClr val="393939"/>
                </a:solidFill>
                <a:ea typeface="Gmarket Sans Light"/>
              </a:rPr>
              <a:t>강조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06300" y="36957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ea typeface="Gmarket Sans Medium"/>
              </a:rPr>
              <a:t>스쿨존의</a:t>
            </a:r>
            <a:r>
              <a:rPr lang="en-US" sz="2700" b="0" i="0" u="none" strike="noStrike">
                <a:latin typeface="Gmarket Sans Medium"/>
              </a:rPr>
              <a:t> </a:t>
            </a:r>
            <a:r>
              <a:rPr lang="ko-KR" sz="2700" b="0" i="0" u="none" strike="noStrike">
                <a:ea typeface="Gmarket Sans Medium"/>
              </a:rPr>
              <a:t>정의와</a:t>
            </a:r>
            <a:r>
              <a:rPr lang="en-US" sz="2700" b="0" i="0" u="none" strike="noStrike">
                <a:latin typeface="Gmarket Sans Medium"/>
              </a:rPr>
              <a:t> </a:t>
            </a:r>
            <a:r>
              <a:rPr lang="ko-KR" sz="2700" b="0" i="0" u="none" strike="noStrike">
                <a:ea typeface="Gmarket Sans Medium"/>
              </a:rPr>
              <a:t>중요성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06300" y="4356100"/>
            <a:ext cx="4508500" cy="2628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ko-KR" sz="2200" b="0" i="0" u="none" strike="noStrike">
                <a:ea typeface="Gmarket Sans Light"/>
              </a:rPr>
              <a:t>스쿨존은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어린이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보호를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위해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지정된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특별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구역입니다</a:t>
            </a:r>
            <a:r>
              <a:rPr lang="en-US" sz="2200" b="0" i="0" u="none" strike="noStrike">
                <a:latin typeface="Gmarket Sans Light"/>
              </a:rPr>
              <a:t>. </a:t>
            </a:r>
            <a:r>
              <a:rPr lang="ko-KR" sz="2200" b="0" i="0" u="none" strike="noStrike">
                <a:ea typeface="Gmarket Sans Light"/>
              </a:rPr>
              <a:t>주로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초등학교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주변</a:t>
            </a:r>
            <a:r>
              <a:rPr lang="en-US" sz="2200" b="0" i="0" u="none" strike="noStrike">
                <a:latin typeface="Gmarket Sans Light"/>
              </a:rPr>
              <a:t> 300m </a:t>
            </a:r>
            <a:r>
              <a:rPr lang="ko-KR" sz="2200" b="0" i="0" u="none" strike="noStrike">
                <a:ea typeface="Gmarket Sans Light"/>
              </a:rPr>
              <a:t>이내에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설정되며</a:t>
            </a:r>
            <a:r>
              <a:rPr lang="en-US" sz="2200" b="0" i="0" u="none" strike="noStrike">
                <a:latin typeface="Gmarket Sans Light"/>
              </a:rPr>
              <a:t>, </a:t>
            </a:r>
            <a:r>
              <a:rPr lang="ko-KR" sz="2200" b="0" i="0" u="none" strike="noStrike">
                <a:ea typeface="Gmarket Sans Light"/>
              </a:rPr>
              <a:t>어린이의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안전한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등하교를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보장합니다</a:t>
            </a:r>
            <a:r>
              <a:rPr lang="en-US" sz="2200" b="0" i="0" u="none" strike="noStrike">
                <a:latin typeface="Gmarket Sans Light"/>
              </a:rPr>
              <a:t>. </a:t>
            </a:r>
            <a:r>
              <a:rPr lang="ko-KR" sz="2200" b="0" i="0" u="none" strike="noStrike">
                <a:ea typeface="Gmarket Sans Light"/>
              </a:rPr>
              <a:t>이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구역에서는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차량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속도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제한과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함께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각별한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주의가</a:t>
            </a:r>
            <a:r>
              <a:rPr lang="en-US" sz="2200" b="0" i="0" u="none" strike="noStrike">
                <a:latin typeface="Gmarket Sans Light"/>
              </a:rPr>
              <a:t> </a:t>
            </a:r>
            <a:r>
              <a:rPr lang="ko-KR" sz="2200" b="0" i="0" u="none" strike="noStrike">
                <a:ea typeface="Gmarket Sans Light"/>
              </a:rPr>
              <a:t>요구됩니다</a:t>
            </a:r>
            <a:r>
              <a:rPr lang="en-US" sz="2200" b="0" i="0" u="none" strike="noStrike">
                <a:latin typeface="Gmarket Sans Light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46300"/>
            <a:ext cx="4051300" cy="6870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2146300"/>
            <a:ext cx="4051300" cy="6870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0" y="2133600"/>
            <a:ext cx="4279900" cy="688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00" y="2146300"/>
            <a:ext cx="4051300" cy="6870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400" y="8356600"/>
            <a:ext cx="4025900" cy="21209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교통안전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표지판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인식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600" y="2895600"/>
            <a:ext cx="3644900" cy="4064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횡단보도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표지판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0600" y="3467100"/>
            <a:ext cx="36449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보행자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알림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흰색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삼각형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모양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형상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포함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운전자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요구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감속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준비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보행자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우선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통행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횡단보도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접근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살피기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필수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6200" y="2895600"/>
            <a:ext cx="3644900" cy="4064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어린이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보호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구역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표지판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56200" y="3467100"/>
            <a:ext cx="36449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노란색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다이아몬드형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어린이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그림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포함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스쿨존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시작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알림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속도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제한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30km/h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어린이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돌발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행동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200m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내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등하교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특별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과속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가중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처벌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36100" y="2895600"/>
            <a:ext cx="3644900" cy="4064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속도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제한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표지판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36100" y="3467100"/>
            <a:ext cx="36449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원형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빨간색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테두리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숫자로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속도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표시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km/h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단위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사용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법적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구속력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있음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구간별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다른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제한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도로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반영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과속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벌점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벌금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운전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필수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16000" y="2895600"/>
            <a:ext cx="3644900" cy="4064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정지</a:t>
            </a:r>
            <a:r>
              <a:rPr lang="en-US" sz="23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300" b="0" i="0" u="none" strike="noStrike">
                <a:solidFill>
                  <a:srgbClr val="14A966"/>
                </a:solidFill>
                <a:ea typeface="Gmarket Sans Medium"/>
              </a:rPr>
              <a:t>표지판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16000" y="3467100"/>
            <a:ext cx="3644900" cy="351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- 8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각형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빨간색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모양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'STOP'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글자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포함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완전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정지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요구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교차로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진입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필수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보행자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유무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출발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위반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처벌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235200"/>
            <a:ext cx="5130800" cy="6502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65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우천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시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주의사항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6500" y="3784600"/>
            <a:ext cx="4508500" cy="486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우산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확보에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미끄러운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노면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속도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조절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밝은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색상의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옷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착용으로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시인성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향상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물튀김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도로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가장자리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보행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우산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펴기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빗소리로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접근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인지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어려움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유의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횡단보도에서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더욱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신중하게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확인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소지품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방수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처리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2235200"/>
            <a:ext cx="5130800" cy="6502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215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폭설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시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대처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방법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21500" y="3784600"/>
            <a:ext cx="4508500" cy="486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미끄러운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눈길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천천히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조심스럽게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보행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방한화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미끄럼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방지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신발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장갑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착용으로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및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체온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유지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눈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쌓인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인도보다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제설된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고려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고드름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낙설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위험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지역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피해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보행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가시거리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감소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접근에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더욱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어두운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옷보다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밝은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옷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선택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제설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작업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접근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주의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900" y="2235200"/>
            <a:ext cx="5130800" cy="6502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623800" y="3124200"/>
            <a:ext cx="4521200" cy="4826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l">
              <a:lnSpc>
                <a:spcPct val="107899"/>
              </a:lnSpc>
            </a:pP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무더위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및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한파</a:t>
            </a:r>
            <a:r>
              <a:rPr lang="en-US" sz="27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700" b="0" i="0" u="none" strike="noStrike">
                <a:solidFill>
                  <a:srgbClr val="14A966"/>
                </a:solidFill>
                <a:ea typeface="Gmarket Sans Medium"/>
              </a:rPr>
              <a:t>대비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23800" y="3784600"/>
            <a:ext cx="4508500" cy="396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무더위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: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자주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마시기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햇빛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차단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자외선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차단제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모자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선글라스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더위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미칠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그늘에서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휴식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취하기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열사병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증상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인지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즉시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도움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요청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한파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: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내복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보온층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여러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겹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장갑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목도리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마스크로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체온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유지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동상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위험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노출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부위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최소화</a:t>
            </a:r>
          </a:p>
          <a:p>
            <a:pPr lvl="0" algn="l">
              <a:lnSpc>
                <a:spcPct val="132800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체온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저하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실내로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천천히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녹이기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날씨에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따른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안전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대책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00" y="8356600"/>
            <a:ext cx="40259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18288000" cy="87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900" y="4483100"/>
            <a:ext cx="6172200" cy="617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508000"/>
            <a:ext cx="16535400" cy="1231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08100" y="698500"/>
            <a:ext cx="15659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등하교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시간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Gmarket Sans Medium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Gmarket Sans Medium"/>
              </a:rPr>
              <a:t>교통안전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286000"/>
            <a:ext cx="8039100" cy="3263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09700" y="3048000"/>
            <a:ext cx="7188200" cy="4318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아침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러시아워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대비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9700" y="3644900"/>
            <a:ext cx="71882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여유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있게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출발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서두르지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않기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횡단보도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신호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준수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무단횡단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금지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스마트폰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사용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자제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,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주시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교통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지도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선생님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따르기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300" y="2286000"/>
            <a:ext cx="8039100" cy="32639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677400" y="3048000"/>
            <a:ext cx="7188200" cy="4318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하교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시간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주의사항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90100" y="3644900"/>
            <a:ext cx="71882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친구들과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장난치며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걷지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않기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갑작스러운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도로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진입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삼가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학원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탑승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안전벨트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보도가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없는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곳에선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차량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마주보고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통행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854700"/>
            <a:ext cx="12179300" cy="32639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49400" y="6616700"/>
            <a:ext cx="11074400" cy="4318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07899"/>
              </a:lnSpc>
            </a:pP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늦은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시간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귀가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시</a:t>
            </a:r>
            <a:r>
              <a:rPr lang="en-US" sz="2400" b="0" i="0" u="none" strike="noStrike">
                <a:solidFill>
                  <a:srgbClr val="14A966"/>
                </a:solidFill>
                <a:latin typeface="Gmarket Sans Medium"/>
              </a:rPr>
              <a:t> </a:t>
            </a:r>
            <a:r>
              <a:rPr lang="ko-KR" sz="2400" b="0" i="0" u="none" strike="noStrike">
                <a:solidFill>
                  <a:srgbClr val="14A966"/>
                </a:solidFill>
                <a:ea typeface="Gmarket Sans Medium"/>
              </a:rPr>
              <a:t>안전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9400" y="7226300"/>
            <a:ext cx="110744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밝은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색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옷이나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반사체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착용으로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시인성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높이기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가능한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친구나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보호자와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함께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귀가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인적이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드문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골목길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피하고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밝은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이용</a:t>
            </a:r>
          </a:p>
          <a:p>
            <a:pPr lvl="0" algn="ctr">
              <a:lnSpc>
                <a:spcPct val="116199"/>
              </a:lnSpc>
            </a:pP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-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위험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상황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주변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상점이나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지구대로</a:t>
            </a:r>
            <a:r>
              <a:rPr lang="en-US" sz="2200" b="0" i="0" u="none" strike="noStrike">
                <a:solidFill>
                  <a:srgbClr val="393939"/>
                </a:solidFill>
                <a:latin typeface="Gmarket Sans Light"/>
              </a:rPr>
              <a:t> </a:t>
            </a:r>
            <a:r>
              <a:rPr lang="ko-KR" sz="2200" b="0" i="0" u="none" strike="noStrike">
                <a:solidFill>
                  <a:srgbClr val="393939"/>
                </a:solidFill>
                <a:ea typeface="Gmarket Sans Light"/>
              </a:rPr>
              <a:t>대피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1635</Words>
  <Application>Microsoft Office PowerPoint</Application>
  <PresentationFormat>사용자 지정</PresentationFormat>
  <Paragraphs>295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Arial</vt:lpstr>
      <vt:lpstr>Gmarket Sans Medium</vt:lpstr>
      <vt:lpstr>Gmarket Sans Bold</vt:lpstr>
      <vt:lpstr>Calibri</vt:lpstr>
      <vt:lpstr>Gmarket Sans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USER</cp:lastModifiedBy>
  <cp:revision>3</cp:revision>
  <dcterms:created xsi:type="dcterms:W3CDTF">2006-08-16T00:00:00Z</dcterms:created>
  <dcterms:modified xsi:type="dcterms:W3CDTF">2025-05-22T23:13:56Z</dcterms:modified>
</cp:coreProperties>
</file>