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8F1"/>
    <a:srgbClr val="1D9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71" autoAdjust="0"/>
  </p:normalViewPr>
  <p:slideViewPr>
    <p:cSldViewPr>
      <p:cViewPr>
        <p:scale>
          <a:sx n="50" d="100"/>
          <a:sy n="50" d="100"/>
        </p:scale>
        <p:origin x="786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C9AB-95C3-4C46-9A25-35B0C7882AC7}" type="datetimeFigureOut">
              <a:rPr lang="ko-KR" altLang="en-US" smtClean="0"/>
              <a:t>2022-03-08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0B06E-D4F9-4012-AD6D-8C81D1A2C74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3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파이데이 </a:t>
            </a:r>
            <a:r>
              <a:rPr lang="ko-KR" altLang="en-US" noProof="1"/>
              <a:t>오일러뱃지</a:t>
            </a:r>
            <a:r>
              <a:rPr lang="ko-KR" altLang="en-US" dirty="0"/>
              <a:t> </a:t>
            </a:r>
            <a:r>
              <a:rPr lang="ko-KR" altLang="en-US" dirty="0" err="1"/>
              <a:t>그립톡만들기</a:t>
            </a:r>
            <a:r>
              <a:rPr lang="ko-KR" altLang="en-US" dirty="0"/>
              <a:t> </a:t>
            </a:r>
            <a:r>
              <a:rPr lang="en-US" altLang="ko-KR" dirty="0"/>
              <a:t>KIT</a:t>
            </a:r>
            <a:r>
              <a:rPr lang="ko-KR" altLang="en-US" dirty="0"/>
              <a:t>와 함께 활용하면 좋은 교육자료 </a:t>
            </a:r>
            <a:r>
              <a:rPr lang="en-US" altLang="ko-KR" dirty="0"/>
              <a:t>PPT </a:t>
            </a:r>
            <a:r>
              <a:rPr lang="ko-KR" altLang="en-US" dirty="0" err="1"/>
              <a:t>교육자료입니다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페이지마다 활용법과 설명 내용이 있으니 참고해서 사용하시기 바랍니다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본 </a:t>
            </a:r>
            <a:r>
              <a:rPr lang="en-US" altLang="ko-KR" dirty="0"/>
              <a:t>PPT</a:t>
            </a:r>
            <a:r>
              <a:rPr lang="ko-KR" altLang="en-US" dirty="0"/>
              <a:t>의 내용은 초등 </a:t>
            </a:r>
            <a:r>
              <a:rPr lang="en-US" altLang="ko-KR" dirty="0"/>
              <a:t>2~5</a:t>
            </a:r>
            <a:r>
              <a:rPr lang="ko-KR" altLang="en-US" dirty="0"/>
              <a:t>학년을 대상으로 </a:t>
            </a:r>
            <a:r>
              <a:rPr lang="ko-KR" altLang="en-US" dirty="0" err="1"/>
              <a:t>하고있습니다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250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방법</a:t>
            </a:r>
            <a:r>
              <a:rPr lang="en-US" altLang="ko-KR" dirty="0"/>
              <a:t>3</a:t>
            </a:r>
            <a:r>
              <a:rPr lang="ko-KR" altLang="en-US" dirty="0"/>
              <a:t>은 종이 점을 찍어 넓이를 이용하여 구해보는 방법입니다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4~5</a:t>
            </a:r>
            <a:r>
              <a:rPr lang="ko-KR" altLang="en-US" dirty="0"/>
              <a:t>명이 모둠을 이뤄서 스케치북이나 큰 도화지에 사인펜</a:t>
            </a:r>
            <a:r>
              <a:rPr lang="en-US" altLang="ko-KR" dirty="0"/>
              <a:t>, </a:t>
            </a:r>
            <a:r>
              <a:rPr lang="ko-KR" altLang="en-US" dirty="0" err="1"/>
              <a:t>네임펜</a:t>
            </a:r>
            <a:r>
              <a:rPr lang="ko-KR" altLang="en-US" dirty="0"/>
              <a:t> 등으로 무작위로 점을 </a:t>
            </a:r>
            <a:r>
              <a:rPr lang="ko-KR" altLang="en-US" dirty="0" err="1"/>
              <a:t>가득차게</a:t>
            </a:r>
            <a:r>
              <a:rPr lang="ko-KR" altLang="en-US" dirty="0"/>
              <a:t> 찍고</a:t>
            </a:r>
          </a:p>
          <a:p>
            <a:r>
              <a:rPr lang="ko-KR" altLang="en-US" dirty="0"/>
              <a:t>캠퍼스로 동일한 크기의 원과 그에 외접하는 정사각형을 그립니다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원에만 들어있는 점의 개수</a:t>
            </a:r>
            <a:r>
              <a:rPr lang="en-US" altLang="ko-KR" dirty="0"/>
              <a:t>(A), </a:t>
            </a:r>
            <a:r>
              <a:rPr lang="ko-KR" altLang="en-US" dirty="0"/>
              <a:t>원과 외접하는 정사각형의 사이에 있는 점의 개수</a:t>
            </a:r>
            <a:r>
              <a:rPr lang="en-US" altLang="ko-KR" dirty="0"/>
              <a:t>(B)</a:t>
            </a:r>
            <a:r>
              <a:rPr lang="ko-KR" altLang="en-US" dirty="0"/>
              <a:t>를 센 다음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원의 넓이</a:t>
            </a:r>
            <a:r>
              <a:rPr lang="en-US" altLang="ko-KR" dirty="0"/>
              <a:t>)/(</a:t>
            </a:r>
            <a:r>
              <a:rPr lang="ko-KR" altLang="en-US" dirty="0"/>
              <a:t>외접하는 정사각형의 넓이</a:t>
            </a:r>
            <a:r>
              <a:rPr lang="en-US" altLang="ko-KR" dirty="0"/>
              <a:t>) = </a:t>
            </a:r>
            <a:r>
              <a:rPr lang="ko-KR" altLang="en-US" dirty="0"/>
              <a:t>파이</a:t>
            </a:r>
            <a:r>
              <a:rPr lang="en-US" altLang="ko-KR" dirty="0"/>
              <a:t>/4 </a:t>
            </a:r>
            <a:r>
              <a:rPr lang="ko-KR" altLang="en-US" dirty="0"/>
              <a:t>인 것을 활용해</a:t>
            </a:r>
          </a:p>
          <a:p>
            <a:r>
              <a:rPr lang="en-US" altLang="ko-KR" dirty="0"/>
              <a:t>A/(A+B)=</a:t>
            </a:r>
            <a:r>
              <a:rPr lang="ko-KR" altLang="en-US" dirty="0"/>
              <a:t>파이</a:t>
            </a:r>
            <a:r>
              <a:rPr lang="en-US" altLang="ko-KR" dirty="0"/>
              <a:t>/4,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파이</a:t>
            </a:r>
            <a:r>
              <a:rPr lang="en-US" altLang="ko-KR" dirty="0"/>
              <a:t>=4*A/(A+B)</a:t>
            </a:r>
            <a:r>
              <a:rPr lang="ko-KR" altLang="en-US" dirty="0"/>
              <a:t>로 근삿값을 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566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파이의 근삿값</a:t>
            </a:r>
            <a:r>
              <a:rPr lang="en-US" altLang="ko-KR" dirty="0"/>
              <a:t>, 3.14</a:t>
            </a:r>
            <a:r>
              <a:rPr lang="ko-KR" altLang="en-US" dirty="0"/>
              <a:t>와 </a:t>
            </a:r>
            <a:r>
              <a:rPr lang="ko-KR" altLang="en-US" dirty="0" err="1"/>
              <a:t>관련있는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14</a:t>
            </a:r>
            <a:r>
              <a:rPr lang="ko-KR" altLang="en-US" dirty="0"/>
              <a:t>일이 </a:t>
            </a:r>
            <a:r>
              <a:rPr lang="ko-KR" altLang="en-US" dirty="0" err="1"/>
              <a:t>파이데이라는</a:t>
            </a:r>
            <a:r>
              <a:rPr lang="ko-KR" altLang="en-US" dirty="0"/>
              <a:t> 것을 알려주는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전세계 대학의 수학과</a:t>
            </a:r>
            <a:r>
              <a:rPr lang="en-US" altLang="ko-KR" dirty="0"/>
              <a:t>, </a:t>
            </a:r>
            <a:r>
              <a:rPr lang="ko-KR" altLang="en-US" dirty="0"/>
              <a:t>수학 연합회</a:t>
            </a:r>
            <a:r>
              <a:rPr lang="en-US" altLang="ko-KR" dirty="0"/>
              <a:t>, </a:t>
            </a:r>
            <a:r>
              <a:rPr lang="ko-KR" altLang="en-US" dirty="0"/>
              <a:t>파이 클럽</a:t>
            </a:r>
            <a:r>
              <a:rPr lang="en-US" altLang="ko-KR" dirty="0"/>
              <a:t>(</a:t>
            </a:r>
            <a:r>
              <a:rPr lang="ko-KR" altLang="en-US" dirty="0"/>
              <a:t>수학을 전공한 학생들의 모임</a:t>
            </a:r>
            <a:r>
              <a:rPr lang="en-US" altLang="ko-KR" dirty="0"/>
              <a:t>) </a:t>
            </a:r>
            <a:r>
              <a:rPr lang="ko-KR" altLang="en-US" dirty="0"/>
              <a:t>등에서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14</a:t>
            </a:r>
            <a:r>
              <a:rPr lang="ko-KR" altLang="en-US" dirty="0"/>
              <a:t>일 파이</a:t>
            </a:r>
            <a:r>
              <a:rPr lang="en-US" altLang="ko-KR" dirty="0"/>
              <a:t>(</a:t>
            </a:r>
            <a:r>
              <a:rPr lang="ko-KR" altLang="en-US" dirty="0"/>
              <a:t>간식</a:t>
            </a:r>
            <a:r>
              <a:rPr lang="en-US" altLang="ko-KR" dirty="0"/>
              <a:t>)</a:t>
            </a:r>
            <a:r>
              <a:rPr lang="ko-KR" altLang="en-US" dirty="0"/>
              <a:t>을 먹으면서</a:t>
            </a:r>
          </a:p>
          <a:p>
            <a:r>
              <a:rPr lang="ko-KR" altLang="en-US" dirty="0" err="1"/>
              <a:t>파이데이를</a:t>
            </a:r>
            <a:r>
              <a:rPr lang="ko-KR" altLang="en-US" dirty="0"/>
              <a:t> 기념한다고 알려줍니다</a:t>
            </a:r>
            <a:r>
              <a:rPr lang="en-US" altLang="ko-KR" dirty="0"/>
              <a:t>. </a:t>
            </a:r>
            <a:r>
              <a:rPr lang="ko-KR" altLang="en-US" dirty="0"/>
              <a:t>특히 파이클럽은 매년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14</a:t>
            </a:r>
            <a:r>
              <a:rPr lang="ko-KR" altLang="en-US" dirty="0"/>
              <a:t>일 </a:t>
            </a:r>
            <a:r>
              <a:rPr lang="en-US" altLang="ko-KR" dirty="0"/>
              <a:t>1</a:t>
            </a:r>
            <a:r>
              <a:rPr lang="ko-KR" altLang="en-US" dirty="0"/>
              <a:t>시 </a:t>
            </a:r>
            <a:r>
              <a:rPr lang="en-US" altLang="ko-KR" dirty="0"/>
              <a:t>59</a:t>
            </a:r>
            <a:r>
              <a:rPr lang="ko-KR" altLang="en-US" dirty="0"/>
              <a:t>분</a:t>
            </a:r>
            <a:r>
              <a:rPr lang="en-US" altLang="ko-KR" dirty="0"/>
              <a:t>(3.14159)</a:t>
            </a:r>
            <a:r>
              <a:rPr lang="ko-KR" altLang="en-US" dirty="0"/>
              <a:t>에 </a:t>
            </a:r>
            <a:r>
              <a:rPr lang="ko-KR" altLang="en-US" dirty="0" err="1"/>
              <a:t>파이데이를</a:t>
            </a:r>
            <a:r>
              <a:rPr lang="ko-KR" altLang="en-US" dirty="0"/>
              <a:t> 축하한다고 설명하는 것도 좋습니다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74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파이데이에</a:t>
            </a:r>
            <a:r>
              <a:rPr lang="ko-KR" altLang="en-US" dirty="0"/>
              <a:t> 많이 하는 행사에 대해 알려주는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파이데이에</a:t>
            </a:r>
            <a:r>
              <a:rPr lang="ko-KR" altLang="en-US" dirty="0"/>
              <a:t> 하는 행사를 설명하고</a:t>
            </a:r>
            <a:r>
              <a:rPr lang="en-US" altLang="ko-KR" dirty="0"/>
              <a:t>, </a:t>
            </a:r>
            <a:r>
              <a:rPr lang="ko-KR" altLang="en-US" dirty="0" err="1"/>
              <a:t>초코파이를</a:t>
            </a:r>
            <a:r>
              <a:rPr lang="ko-KR" altLang="en-US" dirty="0"/>
              <a:t> 미리 준비해 가장 많은 파이의 소수 자리 수를 외우는 학생에게 </a:t>
            </a:r>
            <a:r>
              <a:rPr lang="ko-KR" altLang="en-US" dirty="0" err="1"/>
              <a:t>선물한다던가</a:t>
            </a:r>
            <a:endParaRPr lang="ko-KR" altLang="en-US" dirty="0"/>
          </a:p>
          <a:p>
            <a:r>
              <a:rPr lang="ko-KR" altLang="en-US" dirty="0"/>
              <a:t>다 같이 </a:t>
            </a:r>
            <a:r>
              <a:rPr lang="en-US" altLang="ko-KR" dirty="0"/>
              <a:t>'</a:t>
            </a:r>
            <a:r>
              <a:rPr lang="ko-KR" altLang="en-US" dirty="0" err="1"/>
              <a:t>해피</a:t>
            </a:r>
            <a:r>
              <a:rPr lang="ko-KR" altLang="en-US" dirty="0"/>
              <a:t> </a:t>
            </a:r>
            <a:r>
              <a:rPr lang="ko-KR" altLang="en-US" dirty="0" err="1"/>
              <a:t>버스데이</a:t>
            </a:r>
            <a:r>
              <a:rPr lang="ko-KR" altLang="en-US" dirty="0"/>
              <a:t> 투 유</a:t>
            </a:r>
            <a:r>
              <a:rPr lang="en-US" altLang="ko-KR" dirty="0"/>
              <a:t>' </a:t>
            </a:r>
            <a:r>
              <a:rPr lang="ko-KR" altLang="en-US" dirty="0"/>
              <a:t>노래 가사를 개사해 </a:t>
            </a:r>
            <a:r>
              <a:rPr lang="en-US" altLang="ko-KR" dirty="0"/>
              <a:t>'</a:t>
            </a:r>
            <a:r>
              <a:rPr lang="ko-KR" altLang="en-US" dirty="0" err="1"/>
              <a:t>해피</a:t>
            </a:r>
            <a:r>
              <a:rPr lang="ko-KR" altLang="en-US" dirty="0"/>
              <a:t> 파이데이 투 유</a:t>
            </a:r>
            <a:r>
              <a:rPr lang="en-US" altLang="ko-KR" dirty="0"/>
              <a:t>' </a:t>
            </a:r>
            <a:r>
              <a:rPr lang="ko-KR" altLang="en-US" dirty="0"/>
              <a:t>노래를 부르는 것도 좋은 활동입니다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62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창의와날개에서</a:t>
            </a:r>
            <a:r>
              <a:rPr lang="ko-KR" altLang="en-US" dirty="0"/>
              <a:t> 제작한 </a:t>
            </a:r>
            <a:r>
              <a:rPr lang="ko-KR" altLang="en-US" dirty="0" err="1"/>
              <a:t>그립톡</a:t>
            </a:r>
            <a:r>
              <a:rPr lang="ko-KR" altLang="en-US" dirty="0"/>
              <a:t> </a:t>
            </a:r>
            <a:r>
              <a:rPr lang="en-US" altLang="ko-KR" dirty="0"/>
              <a:t>KIT</a:t>
            </a:r>
            <a:r>
              <a:rPr lang="ko-KR" altLang="en-US" dirty="0"/>
              <a:t>를 보여주는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</a:t>
            </a:r>
            <a:r>
              <a:rPr lang="en-US" altLang="ko-KR" dirty="0"/>
              <a:t>KIT</a:t>
            </a:r>
            <a:r>
              <a:rPr lang="ko-KR" altLang="en-US" dirty="0"/>
              <a:t>를 배포한다면 이 페이지를 띄우는 타이밍에 나눠주면 좋을 것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866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이후 세 페이지는 </a:t>
            </a:r>
            <a:r>
              <a:rPr lang="en-US" altLang="ko-KR" dirty="0"/>
              <a:t>KIT </a:t>
            </a:r>
            <a:r>
              <a:rPr lang="ko-KR" altLang="en-US" dirty="0"/>
              <a:t>구성품을 설명하는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 err="1"/>
              <a:t>그립톡</a:t>
            </a:r>
            <a:r>
              <a:rPr lang="ko-KR" altLang="en-US" dirty="0"/>
              <a:t> </a:t>
            </a:r>
            <a:r>
              <a:rPr lang="en-US" altLang="ko-KR" dirty="0"/>
              <a:t>DIY </a:t>
            </a:r>
            <a:r>
              <a:rPr lang="ko-KR" altLang="en-US" dirty="0"/>
              <a:t>스티커의 경우 색칠하는데 </a:t>
            </a:r>
            <a:r>
              <a:rPr lang="ko-KR" altLang="en-US" dirty="0" err="1"/>
              <a:t>네임펜이</a:t>
            </a:r>
            <a:r>
              <a:rPr lang="ko-KR" altLang="en-US" dirty="0"/>
              <a:t> 필요하므로</a:t>
            </a:r>
          </a:p>
          <a:p>
            <a:r>
              <a:rPr lang="ko-KR" altLang="en-US" dirty="0"/>
              <a:t>미리 준비물로 준비해주시면 좋습니다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구성품을 하나 하나씩 </a:t>
            </a:r>
            <a:r>
              <a:rPr lang="ko-KR" altLang="en-US" dirty="0" err="1"/>
              <a:t>꺼내보도록</a:t>
            </a:r>
            <a:r>
              <a:rPr lang="ko-KR" altLang="en-US" dirty="0"/>
              <a:t> 한 뒤 구성품이 전부 있는지 확인하는 것도 좋습니다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03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543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초등 저학년에게는 생소할 </a:t>
            </a:r>
            <a:r>
              <a:rPr lang="en-US" altLang="ko-KR" dirty="0"/>
              <a:t>'</a:t>
            </a:r>
            <a:r>
              <a:rPr lang="ko-KR" altLang="en-US" dirty="0"/>
              <a:t>파이</a:t>
            </a:r>
            <a:r>
              <a:rPr lang="en-US" altLang="ko-KR" dirty="0"/>
              <a:t>’ </a:t>
            </a:r>
            <a:r>
              <a:rPr lang="ko-KR" altLang="en-US" dirty="0"/>
              <a:t>라는 용어를 알려주는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아이들에게 친숙한 먹거리인 </a:t>
            </a:r>
            <a:r>
              <a:rPr lang="ko-KR" altLang="en-US" dirty="0" err="1"/>
              <a:t>초코파이나</a:t>
            </a:r>
            <a:r>
              <a:rPr lang="ko-KR" altLang="en-US" dirty="0"/>
              <a:t> 호두파이</a:t>
            </a:r>
            <a:r>
              <a:rPr lang="en-US" altLang="ko-KR" dirty="0"/>
              <a:t>, </a:t>
            </a:r>
            <a:r>
              <a:rPr lang="ko-KR" altLang="en-US" dirty="0"/>
              <a:t>체리파이</a:t>
            </a:r>
            <a:r>
              <a:rPr lang="en-US" altLang="ko-KR" dirty="0"/>
              <a:t>, </a:t>
            </a:r>
            <a:r>
              <a:rPr lang="ko-KR" altLang="en-US" dirty="0"/>
              <a:t>사과파이 등을 언급하면서</a:t>
            </a:r>
          </a:p>
          <a:p>
            <a:r>
              <a:rPr lang="ko-KR" altLang="en-US" dirty="0"/>
              <a:t>원주율 </a:t>
            </a:r>
            <a:r>
              <a:rPr lang="en-US" altLang="ko-KR" dirty="0"/>
              <a:t>'</a:t>
            </a:r>
            <a:r>
              <a:rPr lang="ko-KR" altLang="en-US" dirty="0"/>
              <a:t>파이</a:t>
            </a:r>
            <a:r>
              <a:rPr lang="en-US" altLang="ko-KR" dirty="0"/>
              <a:t>'</a:t>
            </a:r>
            <a:r>
              <a:rPr lang="ko-KR" altLang="en-US" dirty="0"/>
              <a:t>에 대하여 이야기합니다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024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원주율에 대한 정확한 정의를 설명해주는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원주율은 원의 지름과 원주</a:t>
            </a:r>
            <a:r>
              <a:rPr lang="en-US" altLang="ko-KR" dirty="0"/>
              <a:t>(</a:t>
            </a:r>
            <a:r>
              <a:rPr lang="ko-KR" altLang="en-US" dirty="0"/>
              <a:t>원의 둘레</a:t>
            </a:r>
            <a:r>
              <a:rPr lang="en-US" altLang="ko-KR" dirty="0"/>
              <a:t>) </a:t>
            </a:r>
            <a:r>
              <a:rPr lang="ko-KR" altLang="en-US" dirty="0"/>
              <a:t>사이의 관계를 알려주는 </a:t>
            </a:r>
            <a:r>
              <a:rPr lang="en-US" altLang="ko-KR" dirty="0"/>
              <a:t>'</a:t>
            </a:r>
            <a:r>
              <a:rPr lang="ko-KR" altLang="en-US" dirty="0"/>
              <a:t>어떤 특정한 값</a:t>
            </a:r>
            <a:r>
              <a:rPr lang="en-US" altLang="ko-KR" dirty="0"/>
              <a:t>' </a:t>
            </a:r>
            <a:r>
              <a:rPr lang="ko-KR" altLang="en-US" dirty="0"/>
              <a:t>이라는 것을 강조해주시면 좋습니다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906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그립톡</a:t>
            </a:r>
            <a:r>
              <a:rPr lang="ko-KR" altLang="en-US" dirty="0"/>
              <a:t> </a:t>
            </a:r>
            <a:r>
              <a:rPr lang="en-US" altLang="ko-KR" dirty="0"/>
              <a:t>KIT</a:t>
            </a:r>
            <a:r>
              <a:rPr lang="ko-KR" altLang="en-US" dirty="0"/>
              <a:t>에 같이 들어있는 </a:t>
            </a:r>
            <a:r>
              <a:rPr lang="ko-KR" altLang="en-US" dirty="0" err="1"/>
              <a:t>오일러</a:t>
            </a:r>
            <a:r>
              <a:rPr lang="ko-KR" altLang="en-US" dirty="0"/>
              <a:t> </a:t>
            </a:r>
            <a:r>
              <a:rPr lang="ko-KR" altLang="en-US" dirty="0" err="1"/>
              <a:t>뱃지의</a:t>
            </a:r>
            <a:r>
              <a:rPr lang="ko-KR" altLang="en-US" dirty="0"/>
              <a:t> 주인공</a:t>
            </a:r>
            <a:r>
              <a:rPr lang="en-US" altLang="ko-KR" dirty="0"/>
              <a:t>, </a:t>
            </a:r>
            <a:r>
              <a:rPr lang="ko-KR" altLang="en-US" dirty="0" err="1"/>
              <a:t>오일러와</a:t>
            </a:r>
            <a:r>
              <a:rPr lang="ko-KR" altLang="en-US" dirty="0"/>
              <a:t> 파이의 관계에 대해 설명하는 페이지입니다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1737</a:t>
            </a:r>
            <a:r>
              <a:rPr lang="ko-KR" altLang="en-US" dirty="0"/>
              <a:t>년 스위스 수학자 </a:t>
            </a:r>
            <a:r>
              <a:rPr lang="ko-KR" altLang="en-US" dirty="0" err="1"/>
              <a:t>오일러가</a:t>
            </a:r>
            <a:r>
              <a:rPr lang="ko-KR" altLang="en-US" dirty="0"/>
              <a:t> 원주율의 기호를 </a:t>
            </a:r>
            <a:r>
              <a:rPr lang="en-US" altLang="ko-KR" dirty="0"/>
              <a:t>π</a:t>
            </a:r>
            <a:r>
              <a:rPr lang="ko-KR" altLang="en-US" dirty="0"/>
              <a:t>로 사용하면서</a:t>
            </a:r>
            <a:r>
              <a:rPr lang="en-US" altLang="ko-KR" dirty="0"/>
              <a:t>, </a:t>
            </a:r>
            <a:r>
              <a:rPr lang="ko-KR" altLang="en-US" dirty="0"/>
              <a:t>다른 사람들이 원주율을 파이</a:t>
            </a:r>
            <a:r>
              <a:rPr lang="en-US" altLang="ko-KR" dirty="0"/>
              <a:t>(π)</a:t>
            </a:r>
            <a:r>
              <a:rPr lang="ko-KR" altLang="en-US" dirty="0"/>
              <a:t>라고 부르게 되었다고 설명합니다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원주율의 기호를 </a:t>
            </a:r>
            <a:r>
              <a:rPr lang="en-US" altLang="ko-KR" dirty="0"/>
              <a:t>π</a:t>
            </a:r>
            <a:r>
              <a:rPr lang="ko-KR" altLang="en-US" dirty="0"/>
              <a:t>로 사용한 최초의 수학자는 영국의 윌리엄 존스</a:t>
            </a:r>
            <a:r>
              <a:rPr lang="en-US" altLang="ko-KR" dirty="0"/>
              <a:t>(1706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라는 것을 알려주셔도 좋습니다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PPT </a:t>
            </a:r>
            <a:r>
              <a:rPr lang="ko-KR" altLang="en-US" dirty="0"/>
              <a:t>하단의 내용처럼 </a:t>
            </a:r>
            <a:r>
              <a:rPr lang="en-US" altLang="ko-KR" dirty="0"/>
              <a:t>π</a:t>
            </a:r>
            <a:r>
              <a:rPr lang="ko-KR" altLang="en-US" dirty="0"/>
              <a:t>가 어떤 단어에서 비롯된 건지 설명해줍니다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96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고대와 기원전 </a:t>
            </a:r>
            <a:r>
              <a:rPr lang="en-US" altLang="ko-KR" dirty="0"/>
              <a:t>3</a:t>
            </a:r>
            <a:r>
              <a:rPr lang="ko-KR" altLang="en-US" dirty="0"/>
              <a:t>세기에는 원주율</a:t>
            </a:r>
            <a:r>
              <a:rPr lang="en-US" altLang="ko-KR" dirty="0"/>
              <a:t>(</a:t>
            </a:r>
            <a:r>
              <a:rPr lang="ko-KR" altLang="en-US" dirty="0"/>
              <a:t>파이</a:t>
            </a:r>
            <a:r>
              <a:rPr lang="en-US" altLang="ko-KR" dirty="0"/>
              <a:t>)</a:t>
            </a:r>
            <a:r>
              <a:rPr lang="ko-KR" altLang="en-US" dirty="0"/>
              <a:t>에 어떤 근삿값을 </a:t>
            </a:r>
            <a:r>
              <a:rPr lang="ko-KR" altLang="en-US" dirty="0" err="1"/>
              <a:t>사용했었는지</a:t>
            </a:r>
            <a:r>
              <a:rPr lang="ko-KR" altLang="en-US" dirty="0"/>
              <a:t> 설명하는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고대 중국의 수학 서적인 구장산술의 내용을 통해 알 수 있는 파이의 근삿값과</a:t>
            </a:r>
            <a:r>
              <a:rPr lang="en-US" altLang="ko-KR" dirty="0"/>
              <a:t>(</a:t>
            </a:r>
            <a:r>
              <a:rPr lang="ko-KR" altLang="en-US" dirty="0"/>
              <a:t>둘레</a:t>
            </a:r>
            <a:r>
              <a:rPr lang="en-US" altLang="ko-KR" dirty="0"/>
              <a:t>(30)/</a:t>
            </a:r>
            <a:r>
              <a:rPr lang="ko-KR" altLang="en-US" dirty="0"/>
              <a:t>지름</a:t>
            </a:r>
            <a:r>
              <a:rPr lang="en-US" altLang="ko-KR" dirty="0"/>
              <a:t>(10)=3)</a:t>
            </a:r>
          </a:p>
          <a:p>
            <a:r>
              <a:rPr lang="ko-KR" altLang="en-US" dirty="0"/>
              <a:t>그리스 수학자 아르키메데스가 원에 내접</a:t>
            </a:r>
            <a:r>
              <a:rPr lang="en-US" altLang="ko-KR" dirty="0"/>
              <a:t>, </a:t>
            </a:r>
            <a:r>
              <a:rPr lang="ko-KR" altLang="en-US" dirty="0"/>
              <a:t>외접하고 있는 정다각형의 넓이를 이용하여 구한 파이의 값에 대한 부등식으로</a:t>
            </a:r>
          </a:p>
          <a:p>
            <a:r>
              <a:rPr lang="ko-KR" altLang="en-US" dirty="0"/>
              <a:t>구한 파이의 근삿값</a:t>
            </a:r>
            <a:r>
              <a:rPr lang="en-US" altLang="ko-KR" dirty="0"/>
              <a:t>(3.1416)</a:t>
            </a:r>
            <a:r>
              <a:rPr lang="ko-KR" altLang="en-US" dirty="0"/>
              <a:t>에 대해서 설명해줍니다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13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17~19</a:t>
            </a:r>
            <a:r>
              <a:rPr lang="ko-KR" altLang="en-US" dirty="0"/>
              <a:t>세기에 파이의 정확한 값을 </a:t>
            </a:r>
            <a:r>
              <a:rPr lang="ko-KR" altLang="en-US" dirty="0" err="1"/>
              <a:t>구하려고한</a:t>
            </a:r>
            <a:r>
              <a:rPr lang="ko-KR" altLang="en-US" dirty="0"/>
              <a:t> 사람들의 노력을 설명하는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정다각형의 둘레를 이용하여 </a:t>
            </a:r>
            <a:r>
              <a:rPr lang="en-US" altLang="ko-KR" dirty="0"/>
              <a:t>35</a:t>
            </a:r>
            <a:r>
              <a:rPr lang="ko-KR" altLang="en-US" dirty="0"/>
              <a:t>자리까지 계산한 </a:t>
            </a:r>
            <a:r>
              <a:rPr lang="en-US" altLang="ko-KR" dirty="0"/>
              <a:t>17</a:t>
            </a:r>
            <a:r>
              <a:rPr lang="ko-KR" altLang="en-US" dirty="0"/>
              <a:t>세기 네덜란드의 수학자 </a:t>
            </a:r>
            <a:r>
              <a:rPr lang="ko-KR" altLang="en-US" dirty="0" err="1"/>
              <a:t>뤼돌프</a:t>
            </a:r>
            <a:r>
              <a:rPr lang="ko-KR" altLang="en-US" dirty="0"/>
              <a:t> 판 </a:t>
            </a:r>
            <a:r>
              <a:rPr lang="ko-KR" altLang="en-US" dirty="0" err="1"/>
              <a:t>쾰런과</a:t>
            </a:r>
            <a:endParaRPr lang="ko-KR" altLang="en-US" dirty="0"/>
          </a:p>
          <a:p>
            <a:r>
              <a:rPr lang="ko-KR" altLang="en-US" dirty="0"/>
              <a:t>매우 긴 시간을 들여 </a:t>
            </a:r>
            <a:r>
              <a:rPr lang="en-US" altLang="ko-KR" dirty="0"/>
              <a:t>707</a:t>
            </a:r>
            <a:r>
              <a:rPr lang="ko-KR" altLang="en-US" dirty="0"/>
              <a:t>자리까지 계산한 </a:t>
            </a:r>
            <a:r>
              <a:rPr lang="en-US" altLang="ko-KR" dirty="0"/>
              <a:t>19</a:t>
            </a:r>
            <a:r>
              <a:rPr lang="ko-KR" altLang="en-US" dirty="0"/>
              <a:t>세기 영국의 수학자 윌리엄 </a:t>
            </a:r>
            <a:r>
              <a:rPr lang="ko-KR" altLang="en-US" dirty="0" err="1"/>
              <a:t>샹크스의</a:t>
            </a:r>
            <a:r>
              <a:rPr lang="ko-KR" altLang="en-US" dirty="0"/>
              <a:t> 예를 들어</a:t>
            </a:r>
          </a:p>
          <a:p>
            <a:r>
              <a:rPr lang="ko-KR" altLang="en-US" dirty="0"/>
              <a:t>수세기 동안 많은 수학자들이 파이의 정확한 값을 구하려고 노력했다는 것을 설명해줍니다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23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파이가 소수점 아래 숫자가 배열 없이 무한 반복되는 </a:t>
            </a:r>
            <a:r>
              <a:rPr lang="ko-KR" altLang="en-US" dirty="0" err="1"/>
              <a:t>무한소수</a:t>
            </a:r>
            <a:r>
              <a:rPr lang="en-US" altLang="ko-KR" dirty="0"/>
              <a:t>(=</a:t>
            </a:r>
            <a:r>
              <a:rPr lang="ko-KR" altLang="en-US" dirty="0"/>
              <a:t>무리수</a:t>
            </a:r>
            <a:r>
              <a:rPr lang="en-US" altLang="ko-KR" dirty="0"/>
              <a:t>)</a:t>
            </a:r>
            <a:r>
              <a:rPr lang="ko-KR" altLang="en-US" dirty="0"/>
              <a:t>라는 것과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구글 클라우드가 </a:t>
            </a:r>
            <a:r>
              <a:rPr lang="en-US" altLang="ko-KR" dirty="0"/>
              <a:t>2019</a:t>
            </a:r>
            <a:r>
              <a:rPr lang="ko-KR" altLang="en-US" dirty="0"/>
              <a:t>년 파이 소수점 아래 숫자를 </a:t>
            </a:r>
            <a:r>
              <a:rPr lang="en-US" altLang="ko-KR" dirty="0"/>
              <a:t>31.4</a:t>
            </a:r>
            <a:r>
              <a:rPr lang="ko-KR" altLang="en-US" dirty="0"/>
              <a:t>조자리까지 계산했단 것을 설명하는 페이지입니다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18</a:t>
            </a:r>
            <a:r>
              <a:rPr lang="ko-KR" altLang="en-US" dirty="0"/>
              <a:t>세기 스위스 수학자 </a:t>
            </a:r>
            <a:r>
              <a:rPr lang="ko-KR" altLang="en-US" dirty="0" err="1"/>
              <a:t>람베르트가</a:t>
            </a:r>
            <a:r>
              <a:rPr lang="ko-KR" altLang="en-US" dirty="0"/>
              <a:t> 파이를 무리수라는 것을 증명했고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이로 인해 파이 소수 자리를 계속해서 </a:t>
            </a:r>
            <a:r>
              <a:rPr lang="ko-KR" altLang="en-US" dirty="0" err="1"/>
              <a:t>구해나가는</a:t>
            </a:r>
            <a:r>
              <a:rPr lang="ko-KR" altLang="en-US" dirty="0"/>
              <a:t> 것이 크게 수학적으로 의미가 없다는 것을 확인하게 되었고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최근에는 특정 알고리즘을 통해 반복하여 파이의 </a:t>
            </a:r>
            <a:r>
              <a:rPr lang="ko-KR" altLang="en-US" dirty="0" err="1"/>
              <a:t>소숫점</a:t>
            </a:r>
            <a:r>
              <a:rPr lang="ko-KR" altLang="en-US" dirty="0"/>
              <a:t> 계산하는 것으로 컴퓨터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특히 슈퍼컴퓨터의 성능을 확인한다는 내용도 설명해주면 좋습니다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파이의 소수 자리 수를 많이 사용하지 않고 </a:t>
            </a:r>
            <a:r>
              <a:rPr lang="en-US" altLang="ko-KR" dirty="0"/>
              <a:t>3.14 </a:t>
            </a:r>
            <a:r>
              <a:rPr lang="ko-KR" altLang="en-US" dirty="0"/>
              <a:t>정도로 파이의 값을 사람들이 많이 사용하여</a:t>
            </a:r>
          </a:p>
          <a:p>
            <a:r>
              <a:rPr lang="ko-KR" altLang="en-US" dirty="0"/>
              <a:t>파이와 </a:t>
            </a:r>
            <a:r>
              <a:rPr lang="en-US" altLang="ko-KR" dirty="0"/>
              <a:t>3.14</a:t>
            </a:r>
            <a:r>
              <a:rPr lang="ko-KR" altLang="en-US" dirty="0"/>
              <a:t>의 연관성도 설명해줍니다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*</a:t>
            </a:r>
            <a:r>
              <a:rPr lang="ko-KR" altLang="en-US" dirty="0"/>
              <a:t>파이의 소수점 아래 숫자를 </a:t>
            </a:r>
            <a:r>
              <a:rPr lang="en-US" altLang="ko-KR" dirty="0"/>
              <a:t>1</a:t>
            </a:r>
            <a:r>
              <a:rPr lang="ko-KR" altLang="en-US" dirty="0"/>
              <a:t>조 자리 까지 확인할 수 있는 사이트</a:t>
            </a:r>
            <a:r>
              <a:rPr lang="en-US" altLang="ko-KR" dirty="0"/>
              <a:t>(https://digitsofpi.org/)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63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페이지를 포함하여 총 세 페이지는 파이 값</a:t>
            </a:r>
            <a:r>
              <a:rPr lang="en-US" altLang="ko-KR" dirty="0"/>
              <a:t>(</a:t>
            </a:r>
            <a:r>
              <a:rPr lang="ko-KR" altLang="en-US" dirty="0"/>
              <a:t>근삿값</a:t>
            </a:r>
            <a:r>
              <a:rPr lang="en-US" altLang="ko-KR" dirty="0"/>
              <a:t>)</a:t>
            </a:r>
            <a:r>
              <a:rPr lang="ko-KR" altLang="en-US" dirty="0"/>
              <a:t>을 직접 구해보는 활동을 하는 페이지입니다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방법</a:t>
            </a:r>
            <a:r>
              <a:rPr lang="en-US" altLang="ko-KR" dirty="0"/>
              <a:t>1~3</a:t>
            </a:r>
            <a:r>
              <a:rPr lang="ko-KR" altLang="en-US" dirty="0"/>
              <a:t>까지 걸리는 시간과 난이도가 점점 늘어나므로</a:t>
            </a:r>
            <a:r>
              <a:rPr lang="en-US" altLang="ko-KR" dirty="0"/>
              <a:t>, </a:t>
            </a:r>
            <a:r>
              <a:rPr lang="ko-KR" altLang="en-US" dirty="0"/>
              <a:t>활동 시간에 따라 뒷부분은 생략해도 좋습니다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방법</a:t>
            </a:r>
            <a:r>
              <a:rPr lang="en-US" altLang="ko-KR" dirty="0"/>
              <a:t>1</a:t>
            </a:r>
            <a:r>
              <a:rPr lang="ko-KR" altLang="en-US" dirty="0"/>
              <a:t>은 캠퍼스를 활용하여 지름 </a:t>
            </a:r>
            <a:r>
              <a:rPr lang="en-US" altLang="ko-KR" dirty="0"/>
              <a:t>10cm</a:t>
            </a:r>
            <a:r>
              <a:rPr lang="ko-KR" altLang="en-US" dirty="0"/>
              <a:t>의 원을 그리고</a:t>
            </a:r>
            <a:r>
              <a:rPr lang="en-US" altLang="ko-KR" dirty="0"/>
              <a:t>, </a:t>
            </a:r>
            <a:r>
              <a:rPr lang="ko-KR" altLang="en-US" dirty="0"/>
              <a:t>그 둘레에 실</a:t>
            </a:r>
            <a:r>
              <a:rPr lang="en-US" altLang="ko-KR" dirty="0"/>
              <a:t>(</a:t>
            </a:r>
            <a:r>
              <a:rPr lang="ko-KR" altLang="en-US" dirty="0"/>
              <a:t>털실</a:t>
            </a:r>
            <a:r>
              <a:rPr lang="en-US" altLang="ko-KR" dirty="0"/>
              <a:t>)</a:t>
            </a:r>
            <a:r>
              <a:rPr lang="ko-KR" altLang="en-US" dirty="0"/>
              <a:t>을 둘러 잘라보고</a:t>
            </a:r>
          </a:p>
          <a:p>
            <a:r>
              <a:rPr lang="ko-KR" altLang="en-US" dirty="0"/>
              <a:t>그 실의 길이를 잰 다음</a:t>
            </a:r>
            <a:r>
              <a:rPr lang="en-US" altLang="ko-KR" dirty="0"/>
              <a:t>, </a:t>
            </a:r>
            <a:r>
              <a:rPr lang="ko-KR" altLang="en-US" dirty="0"/>
              <a:t>실의 길이를 지름</a:t>
            </a:r>
            <a:r>
              <a:rPr lang="en-US" altLang="ko-KR" dirty="0"/>
              <a:t>(10cm)</a:t>
            </a:r>
            <a:r>
              <a:rPr lang="ko-KR" altLang="en-US" dirty="0"/>
              <a:t>로 나눠 파이 값을 구하는 방법입니다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366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방법</a:t>
            </a:r>
            <a:r>
              <a:rPr lang="en-US" altLang="ko-KR" dirty="0"/>
              <a:t>2</a:t>
            </a:r>
            <a:r>
              <a:rPr lang="ko-KR" altLang="en-US" dirty="0"/>
              <a:t>는 별도로 첨부된 워크시트를 활용해</a:t>
            </a:r>
            <a:r>
              <a:rPr lang="en-US" altLang="ko-KR" dirty="0"/>
              <a:t>, </a:t>
            </a:r>
            <a:r>
              <a:rPr lang="ko-KR" altLang="en-US" dirty="0"/>
              <a:t>원을 </a:t>
            </a:r>
            <a:r>
              <a:rPr lang="en-US" altLang="ko-KR" dirty="0"/>
              <a:t>8</a:t>
            </a:r>
            <a:r>
              <a:rPr lang="ko-KR" altLang="en-US" dirty="0"/>
              <a:t>등분</a:t>
            </a:r>
            <a:r>
              <a:rPr lang="en-US" altLang="ko-KR" dirty="0"/>
              <a:t>, 10</a:t>
            </a:r>
            <a:r>
              <a:rPr lang="ko-KR" altLang="en-US" dirty="0"/>
              <a:t>등분</a:t>
            </a:r>
            <a:r>
              <a:rPr lang="en-US" altLang="ko-KR" dirty="0"/>
              <a:t>, 12</a:t>
            </a:r>
            <a:r>
              <a:rPr lang="ko-KR" altLang="en-US" dirty="0"/>
              <a:t>등분하여 자르고</a:t>
            </a:r>
          </a:p>
          <a:p>
            <a:r>
              <a:rPr lang="ko-KR" altLang="en-US" dirty="0"/>
              <a:t>평행사변형 형태로 붙여서 만들어진 </a:t>
            </a:r>
            <a:r>
              <a:rPr lang="en-US" altLang="ko-KR" dirty="0"/>
              <a:t>(</a:t>
            </a:r>
            <a:r>
              <a:rPr lang="ko-KR" altLang="en-US" dirty="0"/>
              <a:t>윗변</a:t>
            </a:r>
            <a:r>
              <a:rPr lang="en-US" altLang="ko-KR" dirty="0"/>
              <a:t>+</a:t>
            </a:r>
            <a:r>
              <a:rPr lang="ko-KR" altLang="en-US" dirty="0"/>
              <a:t>밑변의 길이</a:t>
            </a:r>
            <a:r>
              <a:rPr lang="en-US" altLang="ko-KR" dirty="0"/>
              <a:t>)</a:t>
            </a:r>
            <a:r>
              <a:rPr lang="ko-KR" altLang="en-US" dirty="0"/>
              <a:t>에서 지름을 나눠 파이 값을 구하는 방법입니다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워크 시트는 </a:t>
            </a:r>
            <a:r>
              <a:rPr lang="en-US" altLang="ko-KR" dirty="0"/>
              <a:t>A4</a:t>
            </a:r>
            <a:r>
              <a:rPr lang="ko-KR" altLang="en-US" dirty="0"/>
              <a:t>에 맞춰 지름이 </a:t>
            </a:r>
            <a:r>
              <a:rPr lang="en-US" altLang="ko-KR" dirty="0"/>
              <a:t>10cm</a:t>
            </a:r>
            <a:r>
              <a:rPr lang="ko-KR" altLang="en-US" dirty="0"/>
              <a:t>로 되어있습니다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 안에 들어간 정다각형의 변의 개수가 늘어날수록</a:t>
            </a:r>
            <a:r>
              <a:rPr lang="en-US" altLang="ko-KR" dirty="0"/>
              <a:t>, </a:t>
            </a:r>
            <a:r>
              <a:rPr lang="ko-KR" altLang="en-US" dirty="0"/>
              <a:t>원에 점점 더 가까워지고</a:t>
            </a:r>
            <a:r>
              <a:rPr lang="en-US" altLang="ko-KR" dirty="0"/>
              <a:t>, </a:t>
            </a:r>
            <a:r>
              <a:rPr lang="ko-KR" altLang="en-US" dirty="0"/>
              <a:t>따라서 파이 값도 </a:t>
            </a:r>
            <a:r>
              <a:rPr lang="ko-KR" altLang="en-US" dirty="0" err="1"/>
              <a:t>정확해진다는</a:t>
            </a:r>
            <a:r>
              <a:rPr lang="ko-KR" altLang="en-US" dirty="0"/>
              <a:t> 것을 알려주면 좋습니다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B06E-D4F9-4012-AD6D-8C81D1A2C747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0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79.png"/><Relationship Id="rId5" Type="http://schemas.openxmlformats.org/officeDocument/2006/relationships/image" Target="../media/image3.png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82.png"/><Relationship Id="rId5" Type="http://schemas.openxmlformats.org/officeDocument/2006/relationships/image" Target="../media/image3.png"/><Relationship Id="rId10" Type="http://schemas.openxmlformats.org/officeDocument/2006/relationships/image" Target="../media/image81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86.png"/><Relationship Id="rId5" Type="http://schemas.openxmlformats.org/officeDocument/2006/relationships/image" Target="../media/image3.png"/><Relationship Id="rId10" Type="http://schemas.openxmlformats.org/officeDocument/2006/relationships/image" Target="../media/image85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2.png"/><Relationship Id="rId5" Type="http://schemas.openxmlformats.org/officeDocument/2006/relationships/image" Target="../media/image3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1.png"/><Relationship Id="rId21" Type="http://schemas.openxmlformats.org/officeDocument/2006/relationships/image" Target="../media/image111.png"/><Relationship Id="rId7" Type="http://schemas.openxmlformats.org/officeDocument/2006/relationships/image" Target="../media/image4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1.png"/><Relationship Id="rId5" Type="http://schemas.openxmlformats.org/officeDocument/2006/relationships/image" Target="../media/image3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2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14.png"/><Relationship Id="rId4" Type="http://schemas.openxmlformats.org/officeDocument/2006/relationships/image" Target="../media/image2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3.png"/><Relationship Id="rId10" Type="http://schemas.openxmlformats.org/officeDocument/2006/relationships/image" Target="../media/image117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0.png"/><Relationship Id="rId5" Type="http://schemas.openxmlformats.org/officeDocument/2006/relationships/image" Target="../media/image3.png"/><Relationship Id="rId10" Type="http://schemas.openxmlformats.org/officeDocument/2006/relationships/image" Target="../media/image119.png"/><Relationship Id="rId4" Type="http://schemas.openxmlformats.org/officeDocument/2006/relationships/image" Target="../media/image2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2.png"/><Relationship Id="rId7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6.png"/><Relationship Id="rId5" Type="http://schemas.openxmlformats.org/officeDocument/2006/relationships/image" Target="../media/image6.png"/><Relationship Id="rId10" Type="http://schemas.openxmlformats.org/officeDocument/2006/relationships/image" Target="../media/image125.png"/><Relationship Id="rId4" Type="http://schemas.openxmlformats.org/officeDocument/2006/relationships/image" Target="../media/image3.png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2.png"/><Relationship Id="rId7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2.png"/><Relationship Id="rId7" Type="http://schemas.openxmlformats.org/officeDocument/2006/relationships/image" Target="../media/image117.png"/><Relationship Id="rId12" Type="http://schemas.openxmlformats.org/officeDocument/2006/relationships/image" Target="../media/image1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2.png"/><Relationship Id="rId5" Type="http://schemas.openxmlformats.org/officeDocument/2006/relationships/image" Target="../media/image6.png"/><Relationship Id="rId10" Type="http://schemas.openxmlformats.org/officeDocument/2006/relationships/image" Target="../media/image131.png"/><Relationship Id="rId4" Type="http://schemas.openxmlformats.org/officeDocument/2006/relationships/image" Target="../media/image3.png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2.png"/><Relationship Id="rId7" Type="http://schemas.openxmlformats.org/officeDocument/2006/relationships/image" Target="../media/image1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9.png"/><Relationship Id="rId5" Type="http://schemas.openxmlformats.org/officeDocument/2006/relationships/image" Target="../media/image6.png"/><Relationship Id="rId10" Type="http://schemas.openxmlformats.org/officeDocument/2006/relationships/image" Target="../media/image138.png"/><Relationship Id="rId4" Type="http://schemas.openxmlformats.org/officeDocument/2006/relationships/image" Target="../media/image3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36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106518" y="9091944"/>
            <a:ext cx="2375905" cy="43077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0974" y="3433195"/>
            <a:ext cx="16950079" cy="611528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90555" y="2599797"/>
            <a:ext cx="8638002" cy="1891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5810" y="9091944"/>
            <a:ext cx="3192957" cy="4257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45235" y="2020861"/>
            <a:ext cx="2959323" cy="2992616"/>
            <a:chOff x="1445235" y="2020861"/>
            <a:chExt cx="2959323" cy="29926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5235" y="2020861"/>
              <a:ext cx="2959323" cy="2992616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3658" y="1772473"/>
            <a:ext cx="4121089" cy="76042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86992" y="2408011"/>
            <a:ext cx="4344780" cy="280435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11040" y="5588990"/>
            <a:ext cx="1541460" cy="3288449"/>
            <a:chOff x="2111040" y="5588990"/>
            <a:chExt cx="1541460" cy="328844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1040" y="5588990"/>
              <a:ext cx="1541460" cy="328844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3659" y="5464823"/>
            <a:ext cx="2562485" cy="76131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92706" y="6080072"/>
            <a:ext cx="4449079" cy="138123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63954" y="7668756"/>
            <a:ext cx="4316218" cy="9675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669050" y="2150241"/>
            <a:ext cx="6237925" cy="5214905"/>
            <a:chOff x="10669050" y="2150241"/>
            <a:chExt cx="6237925" cy="521490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69050" y="2150241"/>
              <a:ext cx="6237925" cy="52149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669050" y="7571745"/>
            <a:ext cx="6171429" cy="1263440"/>
            <a:chOff x="10669050" y="7571745"/>
            <a:chExt cx="6171429" cy="126344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69050" y="7571745"/>
              <a:ext cx="6171429" cy="126344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096538" y="3817606"/>
            <a:ext cx="5603822" cy="191480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546668" y="2909909"/>
            <a:ext cx="3605191" cy="962199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5810" y="9091944"/>
            <a:ext cx="3192957" cy="42571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2850" y="1621555"/>
            <a:ext cx="7425382" cy="127654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421" y="2718688"/>
            <a:ext cx="4649988" cy="9631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3779962" y="5142857"/>
            <a:ext cx="5812808" cy="3206952"/>
            <a:chOff x="3779962" y="5142857"/>
            <a:chExt cx="5812808" cy="320695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9962" y="5142857"/>
              <a:ext cx="5812808" cy="32069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87683" y="3839213"/>
            <a:ext cx="4812059" cy="4812059"/>
            <a:chOff x="10187683" y="3839213"/>
            <a:chExt cx="4812059" cy="481205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87683" y="3839213"/>
              <a:ext cx="4812059" cy="4812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5810" y="9091944"/>
            <a:ext cx="3192957" cy="42571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2850" y="1621555"/>
            <a:ext cx="7425382" cy="127654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421" y="2718688"/>
            <a:ext cx="9318261" cy="9631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170254" y="5765384"/>
            <a:ext cx="1778680" cy="747910"/>
            <a:chOff x="7170254" y="5765384"/>
            <a:chExt cx="1778680" cy="74791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70254" y="5765384"/>
              <a:ext cx="1778680" cy="7479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55673" y="3747673"/>
            <a:ext cx="5117548" cy="4638837"/>
            <a:chOff x="1655673" y="3747673"/>
            <a:chExt cx="5117548" cy="463883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5673" y="3747673"/>
              <a:ext cx="5117548" cy="463883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164156" y="4649667"/>
            <a:ext cx="7895501" cy="2979346"/>
            <a:chOff x="9164156" y="4649667"/>
            <a:chExt cx="7895501" cy="297934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4156" y="4649667"/>
              <a:ext cx="7895501" cy="2979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5810" y="9091944"/>
            <a:ext cx="3192957" cy="42571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2850" y="1621555"/>
            <a:ext cx="7425382" cy="127654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421" y="2718688"/>
            <a:ext cx="5883310" cy="9631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072277" y="2027117"/>
            <a:ext cx="5211789" cy="8474454"/>
            <a:chOff x="6072277" y="2027117"/>
            <a:chExt cx="5211789" cy="847445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5400000">
              <a:off x="6072277" y="2027117"/>
              <a:ext cx="5211789" cy="84744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420" y="2144849"/>
            <a:ext cx="4174110" cy="310269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4829" y="4823305"/>
            <a:ext cx="12120661" cy="21428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5810" y="9091944"/>
            <a:ext cx="3230048" cy="4293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5810" y="9091944"/>
            <a:ext cx="3230048" cy="42932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5701" y="1541316"/>
            <a:ext cx="4470105" cy="85102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24387" y="2937115"/>
            <a:ext cx="8769808" cy="5038095"/>
            <a:chOff x="824387" y="2937115"/>
            <a:chExt cx="8769808" cy="5038095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813243" y="2937115"/>
              <a:ext cx="7774492" cy="5033983"/>
              <a:chOff x="1813243" y="2937115"/>
              <a:chExt cx="7774492" cy="5033983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13243" y="2937115"/>
                <a:ext cx="7774492" cy="5033983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360000">
              <a:off x="643120" y="4070148"/>
              <a:ext cx="4900665" cy="1497952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80000">
              <a:off x="3479257" y="5907549"/>
              <a:ext cx="3310525" cy="1497952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420000">
              <a:off x="7056154" y="5391363"/>
              <a:ext cx="2860502" cy="149795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859979" y="5614040"/>
            <a:ext cx="7009251" cy="1460053"/>
            <a:chOff x="9859979" y="5614040"/>
            <a:chExt cx="7009251" cy="1460053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9859979" y="5614040"/>
              <a:ext cx="1506468" cy="1291824"/>
              <a:chOff x="9859979" y="5614040"/>
              <a:chExt cx="1506468" cy="129182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859979" y="5614040"/>
                <a:ext cx="1506468" cy="1291824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11566" y="5696349"/>
              <a:ext cx="6105079" cy="148929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661370" y="4174483"/>
            <a:ext cx="5406469" cy="1281680"/>
            <a:chOff x="10661370" y="4174483"/>
            <a:chExt cx="5406469" cy="1281680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0661370" y="4174483"/>
              <a:ext cx="1273744" cy="1164812"/>
              <a:chOff x="10661370" y="4174483"/>
              <a:chExt cx="1273744" cy="1164812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661370" y="4174483"/>
                <a:ext cx="1273744" cy="1164812"/>
              </a:xfrm>
              <a:prstGeom prst="rect">
                <a:avLst/>
              </a:prstGeom>
            </p:spPr>
          </p:pic>
        </p:grpSp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903770" y="4078419"/>
              <a:ext cx="4427285" cy="1489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5810" y="9091944"/>
            <a:ext cx="3230048" cy="4293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879556" y="5771370"/>
            <a:ext cx="3023247" cy="1577712"/>
            <a:chOff x="2879556" y="5771370"/>
            <a:chExt cx="3023247" cy="157771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9556" y="5771370"/>
              <a:ext cx="3023247" cy="157771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120000">
            <a:off x="1522314" y="1787089"/>
            <a:ext cx="6480055" cy="276377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60869" y="6274848"/>
            <a:ext cx="1661163" cy="2579736"/>
            <a:chOff x="1660869" y="6274848"/>
            <a:chExt cx="1661163" cy="257973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0869" y="6274848"/>
              <a:ext cx="1661163" cy="257973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543414" y="6274848"/>
            <a:ext cx="1661163" cy="2579736"/>
            <a:chOff x="5543414" y="6274848"/>
            <a:chExt cx="1661163" cy="257973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43414" y="6274848"/>
              <a:ext cx="1661163" cy="257973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-900000">
            <a:off x="1446619" y="5134462"/>
            <a:ext cx="2340629" cy="59914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190356" y="4799670"/>
            <a:ext cx="2918451" cy="1254205"/>
            <a:chOff x="1190356" y="4799670"/>
            <a:chExt cx="2918451" cy="125420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780000">
              <a:off x="1190356" y="4799670"/>
              <a:ext cx="2918451" cy="125420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964119" y="4836880"/>
            <a:ext cx="3107264" cy="1335347"/>
            <a:chOff x="4964119" y="4836880"/>
            <a:chExt cx="3107264" cy="133534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960000">
              <a:off x="4964119" y="4836880"/>
              <a:ext cx="3107264" cy="1335347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200000">
            <a:off x="5173842" y="5151609"/>
            <a:ext cx="2660332" cy="59914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506451" y="4941599"/>
            <a:ext cx="5369586" cy="3711726"/>
            <a:chOff x="10506451" y="4941599"/>
            <a:chExt cx="5369586" cy="3711726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62036" y="3126114"/>
              <a:ext cx="10739172" cy="7423453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06451" y="4941599"/>
              <a:ext cx="5369586" cy="3711726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240000">
            <a:off x="8121442" y="1794218"/>
            <a:ext cx="8686055" cy="277037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2917306" y="1943955"/>
            <a:ext cx="1506468" cy="1291824"/>
            <a:chOff x="12917306" y="1943955"/>
            <a:chExt cx="1506468" cy="129182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 rot="240000">
              <a:off x="12917306" y="1943955"/>
              <a:ext cx="1506468" cy="129182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733269" y="3628925"/>
            <a:ext cx="863363" cy="1403842"/>
            <a:chOff x="9733269" y="3628925"/>
            <a:chExt cx="863363" cy="1403842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420000">
              <a:off x="9733269" y="3628925"/>
              <a:ext cx="863363" cy="140384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273946" y="6678424"/>
            <a:ext cx="863363" cy="1403842"/>
            <a:chOff x="16273946" y="6678424"/>
            <a:chExt cx="863363" cy="1403842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1560000">
              <a:off x="16273946" y="6678424"/>
              <a:ext cx="863363" cy="140384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861661" y="3782237"/>
            <a:ext cx="1572172" cy="1546031"/>
            <a:chOff x="15861661" y="3782237"/>
            <a:chExt cx="1572172" cy="154603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61661" y="3782237"/>
              <a:ext cx="1572172" cy="154603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091520" y="6367706"/>
            <a:ext cx="1572172" cy="1546031"/>
            <a:chOff x="9091520" y="6367706"/>
            <a:chExt cx="1572172" cy="154603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1200000">
              <a:off x="9091520" y="6367706"/>
              <a:ext cx="1572172" cy="1546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5810" y="9091944"/>
            <a:ext cx="3230048" cy="42932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0465" y="1585637"/>
            <a:ext cx="15977547" cy="191480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58891" y="3357021"/>
            <a:ext cx="13367933" cy="5497562"/>
            <a:chOff x="2458891" y="3357021"/>
            <a:chExt cx="13367933" cy="549756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8891" y="3357021"/>
              <a:ext cx="13367933" cy="5497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8420" y="2144849"/>
            <a:ext cx="4225960" cy="310269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4829" y="4823305"/>
            <a:ext cx="12274266" cy="214282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85810" y="9091944"/>
            <a:ext cx="3193199" cy="429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5810" y="9091944"/>
            <a:ext cx="3193199" cy="4293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81890" y="1433292"/>
            <a:ext cx="7184502" cy="7419131"/>
            <a:chOff x="881890" y="1433292"/>
            <a:chExt cx="7184502" cy="741913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1890" y="1433292"/>
              <a:ext cx="7184502" cy="741913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36131" y="2154243"/>
            <a:ext cx="6603459" cy="214282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583575" y="4970350"/>
            <a:ext cx="2777556" cy="3521466"/>
            <a:chOff x="8583575" y="4970350"/>
            <a:chExt cx="2777556" cy="352146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3575" y="4970350"/>
              <a:ext cx="2777556" cy="352146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622909" y="4570283"/>
            <a:ext cx="4830320" cy="3590809"/>
            <a:chOff x="11622909" y="4570283"/>
            <a:chExt cx="4830320" cy="359080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800000">
              <a:off x="11622909" y="4570283"/>
              <a:ext cx="4830320" cy="359080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314039" y="5645182"/>
            <a:ext cx="3892515" cy="1694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0884" y="2409855"/>
            <a:ext cx="5038458" cy="198874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5361" y="4638648"/>
            <a:ext cx="2476561" cy="170205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7449" y="5078097"/>
            <a:ext cx="4104520" cy="79547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72200" y="4638648"/>
            <a:ext cx="2582209" cy="170205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04287" y="5078097"/>
            <a:ext cx="3179565" cy="76438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22374" y="6429167"/>
            <a:ext cx="2582209" cy="170205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97449" y="6834964"/>
            <a:ext cx="4178803" cy="77086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29214" y="6429167"/>
            <a:ext cx="2610653" cy="170205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604287" y="6834964"/>
            <a:ext cx="4395534" cy="77086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106518" y="9091944"/>
            <a:ext cx="2375905" cy="4307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193199" cy="4293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58982" y="4129060"/>
            <a:ext cx="6171429" cy="3744396"/>
            <a:chOff x="1358982" y="4129060"/>
            <a:chExt cx="6171429" cy="374439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8982" y="4129060"/>
              <a:ext cx="6171429" cy="37443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51530" y="3758618"/>
            <a:ext cx="6171429" cy="5275385"/>
            <a:chOff x="10151530" y="3758618"/>
            <a:chExt cx="6171429" cy="527538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51530" y="3758618"/>
              <a:ext cx="6171429" cy="527538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6605" y="1719315"/>
            <a:ext cx="5750904" cy="170205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9607" y="1719315"/>
            <a:ext cx="10632585" cy="17122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193199" cy="4293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06085" y="3626255"/>
            <a:ext cx="16273545" cy="4912576"/>
            <a:chOff x="1006085" y="3626255"/>
            <a:chExt cx="16273545" cy="491257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6085" y="3626255"/>
              <a:ext cx="16273545" cy="491257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13932" y="1748069"/>
            <a:ext cx="15956797" cy="17020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193199" cy="4293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73024" y="2500964"/>
            <a:ext cx="5024554" cy="5417121"/>
            <a:chOff x="1273024" y="2500964"/>
            <a:chExt cx="5024554" cy="54171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3024" y="2500964"/>
              <a:ext cx="5024554" cy="541712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1935" y="1485138"/>
            <a:ext cx="6923557" cy="325191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68250" y="4497935"/>
            <a:ext cx="8581795" cy="440123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147399" y="2256253"/>
            <a:ext cx="1139163" cy="2093368"/>
            <a:chOff x="13147399" y="2256253"/>
            <a:chExt cx="1139163" cy="209336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47399" y="2256253"/>
              <a:ext cx="1139163" cy="209336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322000" y="1588820"/>
            <a:ext cx="2706439" cy="2075543"/>
            <a:chOff x="14322000" y="1588820"/>
            <a:chExt cx="2706439" cy="207554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322000" y="1588820"/>
              <a:ext cx="2706439" cy="207554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879256" y="1890236"/>
            <a:ext cx="1864463" cy="12853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196576" cy="43077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71311" y="1778116"/>
            <a:ext cx="2755302" cy="3860319"/>
            <a:chOff x="1471311" y="1778116"/>
            <a:chExt cx="2755302" cy="386031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3420000">
              <a:off x="1471311" y="1778116"/>
              <a:ext cx="2755302" cy="386031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424571" y="1778116"/>
            <a:ext cx="2755302" cy="3860319"/>
            <a:chOff x="13424571" y="1778116"/>
            <a:chExt cx="2755302" cy="386031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420000">
              <a:off x="13424571" y="1778116"/>
              <a:ext cx="2755302" cy="386031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630990" y="1379294"/>
            <a:ext cx="11023734" cy="3389798"/>
            <a:chOff x="3630990" y="1379294"/>
            <a:chExt cx="11023734" cy="338979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0990" y="1379294"/>
              <a:ext cx="11023734" cy="338979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13293" y="3547948"/>
            <a:ext cx="16467970" cy="50941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421" y="2144846"/>
            <a:ext cx="3981526" cy="310270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4829" y="4823306"/>
            <a:ext cx="12267196" cy="249261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5810" y="9091944"/>
            <a:ext cx="3230049" cy="4423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230049" cy="4423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95371" y="3814518"/>
            <a:ext cx="4280887" cy="3542434"/>
            <a:chOff x="895371" y="3814518"/>
            <a:chExt cx="4280887" cy="354243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960000">
              <a:off x="895371" y="3814518"/>
              <a:ext cx="4280887" cy="354243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75726" y="3932646"/>
            <a:ext cx="4021578" cy="3677647"/>
            <a:chOff x="5375726" y="3932646"/>
            <a:chExt cx="4021578" cy="367764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380000">
              <a:off x="5375726" y="3932646"/>
              <a:ext cx="4021578" cy="367764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480000">
            <a:off x="824233" y="2372914"/>
            <a:ext cx="3578051" cy="127654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80000">
            <a:off x="6003556" y="2387141"/>
            <a:ext cx="3608145" cy="127654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192198" y="2031248"/>
            <a:ext cx="5232413" cy="6678296"/>
            <a:chOff x="2192198" y="2031248"/>
            <a:chExt cx="5232413" cy="667829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2198" y="2031248"/>
              <a:ext cx="5232413" cy="66782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637328" y="3880207"/>
            <a:ext cx="4662428" cy="3998117"/>
            <a:chOff x="11637328" y="3880207"/>
            <a:chExt cx="4662428" cy="399811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37328" y="3880207"/>
              <a:ext cx="4662428" cy="399811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44955" y="2268577"/>
            <a:ext cx="5983220" cy="127882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230049" cy="44235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61476" y="2970099"/>
            <a:ext cx="8700467" cy="99540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3889" y="3958421"/>
            <a:ext cx="8202827" cy="195995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7163" y="7066424"/>
            <a:ext cx="11337772" cy="159264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383229" y="1257255"/>
            <a:ext cx="5290195" cy="5946308"/>
            <a:chOff x="2383229" y="1257255"/>
            <a:chExt cx="5290195" cy="594630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3229" y="1257255"/>
              <a:ext cx="5290195" cy="5946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230049" cy="4423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2424" y="1724717"/>
            <a:ext cx="4746651" cy="5929448"/>
            <a:chOff x="1082424" y="1724717"/>
            <a:chExt cx="4746651" cy="59294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2424" y="1724717"/>
              <a:ext cx="4746651" cy="59294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53125" y="1618144"/>
            <a:ext cx="6947741" cy="159567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616616" y="3457079"/>
            <a:ext cx="7727415" cy="3230059"/>
            <a:chOff x="4616616" y="3457079"/>
            <a:chExt cx="7727415" cy="323005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20000">
              <a:off x="4616616" y="3457079"/>
              <a:ext cx="7727415" cy="323005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42441" y="2903823"/>
            <a:ext cx="6125664" cy="85255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60000">
            <a:off x="7807134" y="4566931"/>
            <a:ext cx="3795660" cy="192439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412329" y="5968870"/>
            <a:ext cx="5205544" cy="1685295"/>
            <a:chOff x="12412329" y="5968870"/>
            <a:chExt cx="5205544" cy="168529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12329" y="5968870"/>
              <a:ext cx="5205544" cy="168529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70632" y="2916050"/>
            <a:ext cx="4088938" cy="3335847"/>
            <a:chOff x="12970632" y="2916050"/>
            <a:chExt cx="4088938" cy="3335847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2970632" y="2916050"/>
              <a:ext cx="4088938" cy="3335847"/>
              <a:chOff x="12970632" y="2916050"/>
              <a:chExt cx="4088938" cy="3335847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2970632" y="2916050"/>
                <a:ext cx="4088938" cy="3335847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94083" y="3897420"/>
              <a:ext cx="3542904" cy="1292027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54726" y="7875545"/>
            <a:ext cx="14607831" cy="102511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420" y="2144848"/>
            <a:ext cx="4174115" cy="310270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4829" y="4823305"/>
            <a:ext cx="10843422" cy="21428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5810" y="9091944"/>
            <a:ext cx="3192957" cy="425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810" y="9091944"/>
            <a:ext cx="3192957" cy="42571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5235" y="2676911"/>
            <a:ext cx="3301486" cy="430217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9659" y="1627953"/>
            <a:ext cx="2406334" cy="95683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68144" y="3671122"/>
            <a:ext cx="4148020" cy="138155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49103" y="2724621"/>
            <a:ext cx="1730342" cy="76664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73176" y="5722201"/>
            <a:ext cx="2237827" cy="95740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87463" y="2676911"/>
            <a:ext cx="3408220" cy="4245875"/>
            <a:chOff x="9487463" y="2676911"/>
            <a:chExt cx="3408220" cy="424587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87463" y="2676911"/>
              <a:ext cx="3408220" cy="424587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20526" y="1627954"/>
            <a:ext cx="3422644" cy="95740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3062762" y="3507427"/>
            <a:ext cx="4354216" cy="1267100"/>
            <a:chOff x="13062762" y="3507427"/>
            <a:chExt cx="4354216" cy="126710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34238" y="3459809"/>
              <a:ext cx="955240" cy="918074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014827" y="3686287"/>
              <a:ext cx="4301449" cy="113838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536384" y="5722202"/>
            <a:ext cx="3460092" cy="95740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996097" y="2724621"/>
            <a:ext cx="2457694" cy="76087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5506" y="742857"/>
            <a:ext cx="16894703" cy="8933333"/>
            <a:chOff x="695506" y="742857"/>
            <a:chExt cx="16894703" cy="89333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45669" y="-3547101"/>
              <a:ext cx="33789406" cy="1786666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06" y="742857"/>
              <a:ext cx="16894703" cy="89333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235" y="602960"/>
            <a:ext cx="15395243" cy="654296"/>
            <a:chOff x="1445235" y="602960"/>
            <a:chExt cx="15395243" cy="6542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235" y="602960"/>
              <a:ext cx="15395243" cy="6542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700" y="9091944"/>
            <a:ext cx="4983888" cy="42932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36561" y="9091944"/>
            <a:ext cx="2142207" cy="42571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890" y="1627954"/>
            <a:ext cx="2829443" cy="95740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02502" y="2676911"/>
            <a:ext cx="3280930" cy="3986330"/>
            <a:chOff x="1302502" y="2676911"/>
            <a:chExt cx="3280930" cy="39863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2502" y="2676911"/>
              <a:ext cx="3280930" cy="398633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7279" y="2724621"/>
            <a:ext cx="2642391" cy="75998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95212" y="3484239"/>
            <a:ext cx="4618418" cy="138155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7718" y="5153482"/>
            <a:ext cx="4818819" cy="38767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64771" y="2676911"/>
            <a:ext cx="3295306" cy="4021494"/>
            <a:chOff x="9364771" y="2676911"/>
            <a:chExt cx="3295306" cy="402149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64771" y="2676911"/>
              <a:ext cx="3295306" cy="402149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12365" y="1627955"/>
            <a:ext cx="2839156" cy="95740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698174" y="2724621"/>
            <a:ext cx="2562485" cy="76709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17239" y="3484239"/>
            <a:ext cx="4601089" cy="138568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77915" y="5057145"/>
            <a:ext cx="5469650" cy="38980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00170" y="8854584"/>
            <a:ext cx="16884888" cy="179419"/>
            <a:chOff x="700170" y="8854584"/>
            <a:chExt cx="16884888" cy="17941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0170" y="8854584"/>
              <a:ext cx="16884888" cy="179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815</Words>
  <Application>Microsoft Office PowerPoint</Application>
  <PresentationFormat>사용자 지정</PresentationFormat>
  <Paragraphs>72</Paragraphs>
  <Slides>23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11</cp:revision>
  <dcterms:created xsi:type="dcterms:W3CDTF">2022-03-08T13:46:28Z</dcterms:created>
  <dcterms:modified xsi:type="dcterms:W3CDTF">2022-03-08T07:50:17Z</dcterms:modified>
</cp:coreProperties>
</file>